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1EB1763-DE94-4E0C-A9A4-1C9DB5EB8158}">
  <a:tblStyle styleId="{A1EB1763-DE94-4E0C-A9A4-1C9DB5EB81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owardsdatascience.com/deep-learning-in-science-fd614bb3f3ce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Fei-Fei_Li" TargetMode="External"/><Relationship Id="rId3" Type="http://schemas.openxmlformats.org/officeDocument/2006/relationships/hyperlink" Target="https://en.wikipedia.org/wiki/Christiane_Fellbaum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https://pdftoimage.com/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e9ec5ef6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ae9ec5ef6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e9ec5ef6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ae9ec5ef6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79125ee20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a79125ee20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https://academic.oup.com/mnrasl/article/467/1/L110/2931732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e9ec5ef6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e9ec5ef6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e9ec5ef6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ae9ec5ef6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333bab1a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a333bab1a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https://towardsdatascience.com/deep-learning-in-science-fd614bb3f3ce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Lenet 10^7 = Pentium2   AlexNet 10^14 2xGTX580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 данными у ученых дела обстоят не так хорошо. Потому что проблема или способ решения может быть очень </a:t>
            </a:r>
            <a:r>
              <a:rPr lang="ru"/>
              <a:t>специфическим</a:t>
            </a:r>
            <a:r>
              <a:rPr lang="ru"/>
              <a:t>.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79125ee20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79125ee20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Яблок было много. Ученый многократно наблюдает за ходом процесса и делает обобщения.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Результатом такой работы является модель описывающая некоторые процессы реального мира.</a:t>
            </a:r>
            <a:endParaRPr sz="105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v2:</a:t>
            </a:r>
            <a:endParaRPr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На основе наблюдений люди научились выявлять закономерности и описывать их при помощи математических формул или алгоритмического языака.</a:t>
            </a:r>
            <a:endParaRPr sz="105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ML - инструмент позволяющий выявлять закономерности в данных.</a:t>
            </a:r>
            <a:endParaRPr sz="105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Как человеку так и алгоритму машинного обучения требуются подготовка данных...</a:t>
            </a:r>
            <a:endParaRPr sz="105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333bab1a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a333bab1a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ML - это технология которая позволяет выявлять закономерности в данных и обобщать их. Результатом обучения такой модели является набор весов. По сути это </a:t>
            </a:r>
            <a:r>
              <a:rPr lang="ru"/>
              <a:t>набор</a:t>
            </a:r>
            <a:r>
              <a:rPr lang="ru"/>
              <a:t> </a:t>
            </a:r>
            <a:r>
              <a:rPr lang="ru"/>
              <a:t>коэффициентов</a:t>
            </a:r>
            <a:r>
              <a:rPr lang="ru"/>
              <a:t> для </a:t>
            </a:r>
            <a:r>
              <a:rPr lang="ru"/>
              <a:t>некоторого</a:t>
            </a:r>
            <a:r>
              <a:rPr lang="ru"/>
              <a:t> </a:t>
            </a:r>
            <a:r>
              <a:rPr lang="ru"/>
              <a:t>математического</a:t>
            </a:r>
            <a:r>
              <a:rPr lang="ru"/>
              <a:t> выражения.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a79125ee20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a79125ee20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Законы Ньютоны не сформулированны для яблок.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описания закономерностей в науке используются абстракции:  сила, масса, ускорение.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Данные для ML </a:t>
            </a:r>
            <a:r>
              <a:rPr lang="ru"/>
              <a:t>моделей</a:t>
            </a:r>
            <a:r>
              <a:rPr lang="ru"/>
              <a:t> тоже должны быть </a:t>
            </a:r>
            <a:r>
              <a:rPr lang="ru"/>
              <a:t>подготовлены. Типичная форма такой абстракции вектор чисел.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a79125ee20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a79125ee20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Второй </a:t>
            </a:r>
            <a:r>
              <a:rPr lang="ru"/>
              <a:t>частью</a:t>
            </a:r>
            <a:r>
              <a:rPr lang="ru"/>
              <a:t> процесса обучения является оценка результата.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Полученный результат сравнивают с эталонным  и если разница велика - корректируют модель.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e9ec5ef6a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e9ec5ef6a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Искусственный интеллект (AI/ИИ)  ~= область ИТ/Computer science связанная с моделированием интеллектуальных или творческих видов человеческой деятельности. Машинное обучение - это подраздел ИИ связанный с обучением на данных, он он не единственный. Например базы знаний или многоагентные системы также относят к ИИ. Глубокое обучение (Deep Learning, DL) ~= Многослойная нейросеть (MLP = multi layer perceptron)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a333bab1a2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a333bab1a2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79125ee20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79125ee20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Напишем программу if x[i] &gt; threshold and x[i-1] then ...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a79125ee2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a79125ee2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ae9ec5ef6a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ae9ec5ef6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a333bab1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a333bab1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ace912d4f6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ace912d4f6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датасет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a333bab1a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a333bab1a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a333bab1a2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a333bab1a2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ae9ec5ef6a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ae9ec5ef6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e9ec5ef6a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ae9ec5ef6a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79125ee2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79125ee2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последнее время, технологии DL успешно </a:t>
            </a:r>
            <a:r>
              <a:rPr lang="ru"/>
              <a:t>применяются</a:t>
            </a:r>
            <a:r>
              <a:rPr lang="ru"/>
              <a:t> для решения </a:t>
            </a:r>
            <a:r>
              <a:rPr lang="ru"/>
              <a:t>задач</a:t>
            </a:r>
            <a:r>
              <a:rPr lang="ru"/>
              <a:t> в области компьютерного зрения (Computer Vision, CV), oбработки текстов на </a:t>
            </a:r>
            <a:r>
              <a:rPr lang="ru"/>
              <a:t>естественных</a:t>
            </a:r>
            <a:r>
              <a:rPr lang="ru"/>
              <a:t> языках (NLP)(извлечение смысла, машинный перевод), распознавание речи.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В данном курсе мы подробно рассмотрим технологии DL применяющиеся в этих областях.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ae9ec5ef6a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ae9ec5ef6a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ae9ec5ef6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ae9ec5ef6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ae9ec5ef6a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ae9ec5ef6a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https://habr.com/ru/company/ods/blog/328372/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ae9ec5ef6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ae9ec5ef6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cifar-10 32x32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ae9ec5ef6a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ae9ec5ef6a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ae9ec5ef6a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ae9ec5ef6a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ae9ec5ef6a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ae9ec5ef6a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ae9ec5ef6a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ae9ec5ef6a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манхэттенское расстояние, метрика прямоугольного города, метрика L1 или норма ?</a:t>
            </a:r>
            <a:r>
              <a:rPr baseline="-25000" lang="ru">
                <a:solidFill>
                  <a:schemeClr val="dk1"/>
                </a:solidFill>
              </a:rPr>
              <a:t>1</a:t>
            </a:r>
            <a:r>
              <a:rPr lang="ru">
                <a:solidFill>
                  <a:schemeClr val="dk1"/>
                </a:solidFill>
              </a:rPr>
              <a:t>, метрика городского квартала, метрика такси, метрика Манхэттена, прямоугольная метрика, метрика прямого угла; на Z</a:t>
            </a:r>
            <a:r>
              <a:rPr baseline="30000" lang="ru">
                <a:solidFill>
                  <a:schemeClr val="dk1"/>
                </a:solidFill>
              </a:rPr>
              <a:t>2</a:t>
            </a:r>
            <a:r>
              <a:rPr lang="ru">
                <a:solidFill>
                  <a:schemeClr val="dk1"/>
                </a:solidFill>
              </a:rPr>
              <a:t> её называют метрикой гриды и 4-метрикой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ae9ec5ef6a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ae9ec5ef6a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https://www.kaggle.com/c/cifar-10/leaderboard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a333bab1a2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a333bab1a2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79125ee2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79125ee2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Помимо прикладных </a:t>
            </a:r>
            <a:r>
              <a:rPr lang="ru"/>
              <a:t>задач</a:t>
            </a:r>
            <a:r>
              <a:rPr lang="ru"/>
              <a:t> </a:t>
            </a:r>
            <a:r>
              <a:rPr lang="ru"/>
              <a:t>существуют</a:t>
            </a:r>
            <a:r>
              <a:rPr lang="ru"/>
              <a:t> еще и </a:t>
            </a:r>
            <a:r>
              <a:rPr lang="ru"/>
              <a:t>научные</a:t>
            </a:r>
            <a:r>
              <a:rPr lang="ru"/>
              <a:t> исследования, результаты которых до известной степени </a:t>
            </a:r>
            <a:r>
              <a:rPr lang="ru"/>
              <a:t>непредсказуемы</a:t>
            </a:r>
            <a:r>
              <a:rPr lang="ru"/>
              <a:t>. Несльзя исключить что они окажуться применимы к решению новых </a:t>
            </a:r>
            <a:r>
              <a:rPr lang="ru"/>
              <a:t>задач</a:t>
            </a:r>
            <a:r>
              <a:rPr lang="ru"/>
              <a:t> в том числе в областях где технологии DL до сих пор активно не использовались. Поддержка такого рода исследований есть основная задача курса нашего курса. 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ace912d4f6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ace912d4f6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связь с обл IT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ru"/>
              <a:t>применение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ru"/>
              <a:t>80% данных в сети визуальные (черная материя )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ace912d4f6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ace912d4f6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ace912d4f6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ace912d4f6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ace912d4f6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ace912d4f6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ru"/>
              <a:t>уйти от изображений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ace912d4f6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ace912d4f6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a333bab1a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a333bab1a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a333bab1a2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a333bab1a2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a333bab1a2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a333bab1a2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a333bab1a2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a333bab1a2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a79125ee20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a79125ee20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ce912d4f6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ace912d4f6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a79125ee2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a79125ee2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ML в Computer Science.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Место глубокого обучения и нейронных сетей.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e9ec5ef6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ae9ec5ef6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ae9ec5ef6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ae9ec5ef6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Fei-Fei Li</a:t>
            </a:r>
            <a:r>
              <a:rPr lang="ru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Christiane Fellbaum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333bab1a2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a333bab1a2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Беспилотные автомобили Self-Driving Car и дроны Промышленные и бытовые роботы.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a333bab1a2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a333bab1a2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rgbClr val="FFD96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hyperlink" Target="https://pubs.rsc.org/en/content/articlelanding/2017/sc/c6sc05720a#!divAbstract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5" Type="http://schemas.openxmlformats.org/officeDocument/2006/relationships/image" Target="../media/image29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Relationship Id="rId4" Type="http://schemas.openxmlformats.org/officeDocument/2006/relationships/image" Target="../media/image18.png"/><Relationship Id="rId5" Type="http://schemas.openxmlformats.org/officeDocument/2006/relationships/image" Target="../media/image25.png"/><Relationship Id="rId6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Relationship Id="rId4" Type="http://schemas.openxmlformats.org/officeDocument/2006/relationships/image" Target="../media/image26.png"/><Relationship Id="rId9" Type="http://schemas.openxmlformats.org/officeDocument/2006/relationships/image" Target="../media/image22.png"/><Relationship Id="rId5" Type="http://schemas.openxmlformats.org/officeDocument/2006/relationships/image" Target="../media/image19.png"/><Relationship Id="rId6" Type="http://schemas.openxmlformats.org/officeDocument/2006/relationships/image" Target="../media/image18.png"/><Relationship Id="rId7" Type="http://schemas.openxmlformats.org/officeDocument/2006/relationships/image" Target="../media/image21.png"/><Relationship Id="rId8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Relationship Id="rId5" Type="http://schemas.openxmlformats.org/officeDocument/2006/relationships/image" Target="../media/image3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Relationship Id="rId5" Type="http://schemas.openxmlformats.org/officeDocument/2006/relationships/image" Target="../media/image3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image-net.org/download" TargetMode="External"/><Relationship Id="rId4" Type="http://schemas.openxmlformats.org/officeDocument/2006/relationships/hyperlink" Target="https://en.wikipedia.org/wiki/List_of_datasets_for_machine-learning_research" TargetMode="External"/><Relationship Id="rId5" Type="http://schemas.openxmlformats.org/officeDocument/2006/relationships/hyperlink" Target="https://coggle.it/diagram/Xmcn5GVe0zfnM4aS/t/dataset" TargetMode="External"/><Relationship Id="rId6" Type="http://schemas.openxmlformats.org/officeDocument/2006/relationships/image" Target="../media/image34.png"/><Relationship Id="rId7" Type="http://schemas.openxmlformats.org/officeDocument/2006/relationships/hyperlink" Target="https://mosmed.ai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3.png"/><Relationship Id="rId4" Type="http://schemas.openxmlformats.org/officeDocument/2006/relationships/hyperlink" Target="https://pytorch.org/tutorials/recipes/recipes/loading_data_recipe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7.png"/><Relationship Id="rId4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8.png"/><Relationship Id="rId4" Type="http://schemas.openxmlformats.org/officeDocument/2006/relationships/image" Target="../media/image60.png"/><Relationship Id="rId5" Type="http://schemas.openxmlformats.org/officeDocument/2006/relationships/image" Target="../media/image36.png"/><Relationship Id="rId6" Type="http://schemas.openxmlformats.org/officeDocument/2006/relationships/image" Target="../media/image39.png"/><Relationship Id="rId7" Type="http://schemas.openxmlformats.org/officeDocument/2006/relationships/image" Target="../media/image43.png"/><Relationship Id="rId8" Type="http://schemas.openxmlformats.org/officeDocument/2006/relationships/image" Target="../media/image5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7.png"/><Relationship Id="rId4" Type="http://schemas.openxmlformats.org/officeDocument/2006/relationships/image" Target="../media/image4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8.png"/><Relationship Id="rId4" Type="http://schemas.openxmlformats.org/officeDocument/2006/relationships/image" Target="../media/image4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4.png"/><Relationship Id="rId4" Type="http://schemas.openxmlformats.org/officeDocument/2006/relationships/image" Target="../media/image57.png"/><Relationship Id="rId5" Type="http://schemas.openxmlformats.org/officeDocument/2006/relationships/image" Target="../media/image5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1.png"/><Relationship Id="rId4" Type="http://schemas.openxmlformats.org/officeDocument/2006/relationships/image" Target="../media/image4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5.png"/><Relationship Id="rId4" Type="http://schemas.openxmlformats.org/officeDocument/2006/relationships/image" Target="../media/image5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1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academic.oup.com/mnrasl/article/467/1/L110/2931732" TargetMode="External"/><Relationship Id="rId4" Type="http://schemas.openxmlformats.org/officeDocument/2006/relationships/hyperlink" Target="https://www.nature.com/articles/lsa2017141" TargetMode="External"/><Relationship Id="rId5" Type="http://schemas.openxmlformats.org/officeDocument/2006/relationships/hyperlink" Target="https://www.nature.com/articles/s41598-018-25458-w" TargetMode="External"/><Relationship Id="rId6" Type="http://schemas.openxmlformats.org/officeDocument/2006/relationships/hyperlink" Target="https://ywang393.expressions.syr.edu/wp-content/uploads/2016/07/Deep-reinforcement-learning-for-HVAC-control-in-smart-buildings.pdf" TargetMode="External"/><Relationship Id="rId7" Type="http://schemas.openxmlformats.org/officeDocument/2006/relationships/hyperlink" Target="https://www.biorxiv.org/content/10.1101/789719v1" TargetMode="External"/><Relationship Id="rId8" Type="http://schemas.openxmlformats.org/officeDocument/2006/relationships/hyperlink" Target="https://arxiv.org/pdf/2003.11755.pdf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pubs.acs.org/doi/10.1021/acs.jpclett.0c00535" TargetMode="External"/><Relationship Id="rId4" Type="http://schemas.openxmlformats.org/officeDocument/2006/relationships/hyperlink" Target="https://pubs.rsc.org/en/content/articlelanding/2017/sc/c6sc05720a#!divAbstract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58.png"/><Relationship Id="rId5" Type="http://schemas.openxmlformats.org/officeDocument/2006/relationships/image" Target="../media/image29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Нейронны сети и их применение в научных исследованиях</a:t>
            </a:r>
            <a:endParaRPr sz="4000"/>
          </a:p>
        </p:txBody>
      </p:sp>
      <p:sp>
        <p:nvSpPr>
          <p:cNvPr id="100" name="Google Shape;100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Лекция №1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NLP &amp; Speech Recognition &amp; Face detection</a:t>
            </a:r>
            <a:endParaRPr/>
          </a:p>
        </p:txBody>
      </p:sp>
      <p:sp>
        <p:nvSpPr>
          <p:cNvPr id="188" name="Google Shape;18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Поисковые системы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Распознавание голоса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Системы безопасности: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видеоаналитика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распознавание лиц</a:t>
            </a:r>
            <a:endParaRPr/>
          </a:p>
        </p:txBody>
      </p:sp>
      <p:pic>
        <p:nvPicPr>
          <p:cNvPr id="189" name="Google Shape;18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150" y="1152468"/>
            <a:ext cx="3405350" cy="201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50" y="3168677"/>
            <a:ext cx="2860364" cy="174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9175" y="3366496"/>
            <a:ext cx="2447026" cy="15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2012 - 2020 GAN</a:t>
            </a:r>
            <a:endParaRPr/>
          </a:p>
        </p:txBody>
      </p:sp>
      <p:pic>
        <p:nvPicPr>
          <p:cNvPr id="197" name="Google Shape;19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1122" y="1822072"/>
            <a:ext cx="6779725" cy="313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400" y="1017600"/>
            <a:ext cx="7973500" cy="322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/>
              <a:t>Очистка изображений галактик</a:t>
            </a:r>
            <a:endParaRPr/>
          </a:p>
        </p:txBody>
      </p:sp>
      <p:pic>
        <p:nvPicPr>
          <p:cNvPr id="204" name="Google Shape;20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650" y="1241274"/>
            <a:ext cx="5711200" cy="35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7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GAN </a:t>
            </a:r>
            <a:endParaRPr/>
          </a:p>
        </p:txBody>
      </p:sp>
      <p:pic>
        <p:nvPicPr>
          <p:cNvPr id="210" name="Google Shape;210;p37"/>
          <p:cNvPicPr preferRelativeResize="0"/>
          <p:nvPr/>
        </p:nvPicPr>
        <p:blipFill rotWithShape="1">
          <a:blip r:embed="rId3">
            <a:alphaModFix/>
          </a:blip>
          <a:srcRect b="0" l="0" r="0" t="3502"/>
          <a:stretch/>
        </p:blipFill>
        <p:spPr>
          <a:xfrm>
            <a:off x="805000" y="1463175"/>
            <a:ext cx="5056100" cy="30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7"/>
          <p:cNvSpPr txBox="1"/>
          <p:nvPr/>
        </p:nvSpPr>
        <p:spPr>
          <a:xfrm>
            <a:off x="5925800" y="4100425"/>
            <a:ext cx="21042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Анализ МРТ снимков</a:t>
            </a:r>
            <a:endParaRPr/>
          </a:p>
        </p:txBody>
      </p:sp>
      <p:sp>
        <p:nvSpPr>
          <p:cNvPr id="212" name="Google Shape;212;p37"/>
          <p:cNvSpPr txBox="1"/>
          <p:nvPr/>
        </p:nvSpPr>
        <p:spPr>
          <a:xfrm>
            <a:off x="602500" y="1254288"/>
            <a:ext cx="33090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8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Применение в научных исследованиях</a:t>
            </a:r>
            <a:endParaRPr/>
          </a:p>
        </p:txBody>
      </p:sp>
      <p:pic>
        <p:nvPicPr>
          <p:cNvPr id="218" name="Google Shape;21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7450" y="1212985"/>
            <a:ext cx="5675275" cy="2717527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8"/>
          <p:cNvSpPr txBox="1"/>
          <p:nvPr/>
        </p:nvSpPr>
        <p:spPr>
          <a:xfrm>
            <a:off x="611475" y="4505050"/>
            <a:ext cx="79941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4"/>
              </a:rPr>
              <a:t>ANI-1: an extensible neural network potential with DFT accuracy at force field computational cost</a:t>
            </a:r>
            <a:endParaRPr/>
          </a:p>
        </p:txBody>
      </p:sp>
      <p:sp>
        <p:nvSpPr>
          <p:cNvPr id="220" name="Google Shape;220;p38"/>
          <p:cNvSpPr txBox="1"/>
          <p:nvPr/>
        </p:nvSpPr>
        <p:spPr>
          <a:xfrm>
            <a:off x="611475" y="2006525"/>
            <a:ext cx="23559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/>
              <a:t>А</a:t>
            </a:r>
            <a:r>
              <a:rPr lang="ru" sz="1900"/>
              <a:t>ппроксимация</a:t>
            </a:r>
            <a:r>
              <a:rPr lang="ru" sz="1900"/>
              <a:t> тяжелых вычислений</a:t>
            </a:r>
            <a:endParaRPr sz="1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Причины взлета DL</a:t>
            </a:r>
            <a:endParaRPr/>
          </a:p>
        </p:txBody>
      </p:sp>
      <p:pic>
        <p:nvPicPr>
          <p:cNvPr id="226" name="Google Shape;22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850" y="1758200"/>
            <a:ext cx="5143500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6025" y="1170000"/>
            <a:ext cx="1737300" cy="1195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9"/>
          <p:cNvPicPr preferRelativeResize="0"/>
          <p:nvPr/>
        </p:nvPicPr>
        <p:blipFill rotWithShape="1">
          <a:blip r:embed="rId5">
            <a:alphaModFix/>
          </a:blip>
          <a:srcRect b="15023" l="0" r="0" t="0"/>
          <a:stretch/>
        </p:blipFill>
        <p:spPr>
          <a:xfrm>
            <a:off x="6526028" y="3025100"/>
            <a:ext cx="1737300" cy="147628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9"/>
          <p:cNvSpPr txBox="1"/>
          <p:nvPr/>
        </p:nvSpPr>
        <p:spPr>
          <a:xfrm>
            <a:off x="6828125" y="2436875"/>
            <a:ext cx="11331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Данные</a:t>
            </a:r>
            <a:endParaRPr/>
          </a:p>
        </p:txBody>
      </p:sp>
      <p:sp>
        <p:nvSpPr>
          <p:cNvPr id="230" name="Google Shape;230;p39"/>
          <p:cNvSpPr txBox="1"/>
          <p:nvPr/>
        </p:nvSpPr>
        <p:spPr>
          <a:xfrm>
            <a:off x="6688325" y="4606325"/>
            <a:ext cx="12729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Мощности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0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6700" y="1391400"/>
            <a:ext cx="4962750" cy="330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9900" y="2490850"/>
            <a:ext cx="2100750" cy="791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ML</a:t>
            </a:r>
            <a:endParaRPr/>
          </a:p>
        </p:txBody>
      </p:sp>
      <p:pic>
        <p:nvPicPr>
          <p:cNvPr id="243" name="Google Shape;243;p41"/>
          <p:cNvPicPr preferRelativeResize="0"/>
          <p:nvPr/>
        </p:nvPicPr>
        <p:blipFill rotWithShape="1">
          <a:blip r:embed="rId3">
            <a:alphaModFix/>
          </a:blip>
          <a:srcRect b="0" l="0" r="0" t="62414"/>
          <a:stretch/>
        </p:blipFill>
        <p:spPr>
          <a:xfrm>
            <a:off x="4023700" y="1135400"/>
            <a:ext cx="590550" cy="57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2550" y="2404575"/>
            <a:ext cx="1229250" cy="463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5" name="Google Shape;245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65050" y="2162063"/>
            <a:ext cx="1092450" cy="8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41"/>
          <p:cNvPicPr preferRelativeResize="0"/>
          <p:nvPr/>
        </p:nvPicPr>
        <p:blipFill rotWithShape="1">
          <a:blip r:embed="rId6">
            <a:alphaModFix/>
          </a:blip>
          <a:srcRect b="0" l="2884" r="0" t="0"/>
          <a:stretch/>
        </p:blipFill>
        <p:spPr>
          <a:xfrm>
            <a:off x="2270763" y="2379075"/>
            <a:ext cx="1186443" cy="6042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7" name="Google Shape;247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2850" y="2275188"/>
            <a:ext cx="1615974" cy="935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Google Shape;248;p41"/>
          <p:cNvCxnSpPr/>
          <p:nvPr/>
        </p:nvCxnSpPr>
        <p:spPr>
          <a:xfrm flipH="1">
            <a:off x="7181850" y="2646975"/>
            <a:ext cx="3282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p41"/>
          <p:cNvCxnSpPr/>
          <p:nvPr/>
        </p:nvCxnSpPr>
        <p:spPr>
          <a:xfrm>
            <a:off x="1627875" y="2681175"/>
            <a:ext cx="44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41"/>
          <p:cNvCxnSpPr/>
          <p:nvPr/>
        </p:nvCxnSpPr>
        <p:spPr>
          <a:xfrm flipH="1">
            <a:off x="3098400" y="1696250"/>
            <a:ext cx="68400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" name="Google Shape;251;p41"/>
          <p:cNvCxnSpPr/>
          <p:nvPr/>
        </p:nvCxnSpPr>
        <p:spPr>
          <a:xfrm>
            <a:off x="4760475" y="1627875"/>
            <a:ext cx="1292700" cy="60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Подготовка данных</a:t>
            </a:r>
            <a:endParaRPr/>
          </a:p>
        </p:txBody>
      </p:sp>
      <p:pic>
        <p:nvPicPr>
          <p:cNvPr id="257" name="Google Shape;25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325" y="3258677"/>
            <a:ext cx="1366799" cy="1645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8" name="Google Shape;258;p42"/>
          <p:cNvGrpSpPr/>
          <p:nvPr/>
        </p:nvGrpSpPr>
        <p:grpSpPr>
          <a:xfrm>
            <a:off x="602499" y="1222962"/>
            <a:ext cx="4316411" cy="1905567"/>
            <a:chOff x="602475" y="1222925"/>
            <a:chExt cx="4623900" cy="2221200"/>
          </a:xfrm>
        </p:grpSpPr>
        <p:pic>
          <p:nvPicPr>
            <p:cNvPr id="259" name="Google Shape;259;p4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2475" y="1332213"/>
              <a:ext cx="4623900" cy="1741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0" name="Google Shape;260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70638" y="1380787"/>
              <a:ext cx="1582625" cy="19055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61" name="Google Shape;261;p42"/>
            <p:cNvCxnSpPr/>
            <p:nvPr/>
          </p:nvCxnSpPr>
          <p:spPr>
            <a:xfrm>
              <a:off x="2454850" y="1222925"/>
              <a:ext cx="2014200" cy="22212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2" name="Google Shape;262;p42"/>
            <p:cNvCxnSpPr/>
            <p:nvPr/>
          </p:nvCxnSpPr>
          <p:spPr>
            <a:xfrm flipH="1">
              <a:off x="2679525" y="1294875"/>
              <a:ext cx="1852500" cy="18885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3" name="Google Shape;263;p42"/>
          <p:cNvSpPr txBox="1"/>
          <p:nvPr/>
        </p:nvSpPr>
        <p:spPr>
          <a:xfrm>
            <a:off x="3363050" y="4289250"/>
            <a:ext cx="51795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4" name="Google Shape;264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2000" y="3714775"/>
            <a:ext cx="1104900" cy="7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42"/>
          <p:cNvPicPr preferRelativeResize="0"/>
          <p:nvPr/>
        </p:nvPicPr>
        <p:blipFill rotWithShape="1">
          <a:blip r:embed="rId6">
            <a:alphaModFix/>
          </a:blip>
          <a:srcRect b="26984" l="29516" r="2534" t="30866"/>
          <a:stretch/>
        </p:blipFill>
        <p:spPr>
          <a:xfrm>
            <a:off x="4108425" y="3673388"/>
            <a:ext cx="5035576" cy="81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Оценка результата</a:t>
            </a:r>
            <a:endParaRPr/>
          </a:p>
        </p:txBody>
      </p:sp>
      <p:grpSp>
        <p:nvGrpSpPr>
          <p:cNvPr id="271" name="Google Shape;271;p43"/>
          <p:cNvGrpSpPr/>
          <p:nvPr/>
        </p:nvGrpSpPr>
        <p:grpSpPr>
          <a:xfrm>
            <a:off x="3343893" y="2796592"/>
            <a:ext cx="1966102" cy="1976087"/>
            <a:chOff x="2275025" y="1933300"/>
            <a:chExt cx="3440850" cy="3055175"/>
          </a:xfrm>
        </p:grpSpPr>
        <p:pic>
          <p:nvPicPr>
            <p:cNvPr id="272" name="Google Shape;272;p43"/>
            <p:cNvPicPr preferRelativeResize="0"/>
            <p:nvPr/>
          </p:nvPicPr>
          <p:blipFill rotWithShape="1">
            <a:blip r:embed="rId3">
              <a:alphaModFix/>
            </a:blip>
            <a:srcRect b="0" l="9690" r="0" t="0"/>
            <a:stretch/>
          </p:blipFill>
          <p:spPr>
            <a:xfrm>
              <a:off x="2275025" y="1933300"/>
              <a:ext cx="3440850" cy="3055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3" name="Google Shape;273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784150" y="2855088"/>
              <a:ext cx="218450" cy="3015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4" name="Google Shape;274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15925" y="2674788"/>
              <a:ext cx="218450" cy="30158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75" name="Google Shape;275;p43"/>
          <p:cNvPicPr preferRelativeResize="0"/>
          <p:nvPr/>
        </p:nvPicPr>
        <p:blipFill rotWithShape="1">
          <a:blip r:embed="rId5">
            <a:alphaModFix/>
          </a:blip>
          <a:srcRect b="0" l="0" r="0" t="62414"/>
          <a:stretch/>
        </p:blipFill>
        <p:spPr>
          <a:xfrm>
            <a:off x="3854100" y="1119875"/>
            <a:ext cx="590550" cy="57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63950" y="2449662"/>
            <a:ext cx="1229250" cy="463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7" name="Google Shape;277;p43"/>
          <p:cNvPicPr preferRelativeResize="0"/>
          <p:nvPr/>
        </p:nvPicPr>
        <p:blipFill rotWithShape="1">
          <a:blip r:embed="rId7">
            <a:alphaModFix/>
          </a:blip>
          <a:srcRect b="0" l="2884" r="0" t="0"/>
          <a:stretch/>
        </p:blipFill>
        <p:spPr>
          <a:xfrm>
            <a:off x="2270763" y="2379075"/>
            <a:ext cx="1186443" cy="6042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278" name="Google Shape;278;p43"/>
          <p:cNvCxnSpPr/>
          <p:nvPr/>
        </p:nvCxnSpPr>
        <p:spPr>
          <a:xfrm flipH="1">
            <a:off x="2773200" y="1741200"/>
            <a:ext cx="68400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9" name="Google Shape;279;p43"/>
          <p:cNvCxnSpPr/>
          <p:nvPr/>
        </p:nvCxnSpPr>
        <p:spPr>
          <a:xfrm>
            <a:off x="4616600" y="1602738"/>
            <a:ext cx="1292700" cy="60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0" name="Google Shape;280;p43"/>
          <p:cNvCxnSpPr/>
          <p:nvPr/>
        </p:nvCxnSpPr>
        <p:spPr>
          <a:xfrm>
            <a:off x="2751600" y="3147250"/>
            <a:ext cx="719400" cy="81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1" name="Google Shape;281;p43"/>
          <p:cNvCxnSpPr/>
          <p:nvPr/>
        </p:nvCxnSpPr>
        <p:spPr>
          <a:xfrm flipH="1">
            <a:off x="4999675" y="2912688"/>
            <a:ext cx="978900" cy="120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82" name="Google Shape;282;p4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65050" y="2162063"/>
            <a:ext cx="1092450" cy="8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2850" y="2275188"/>
            <a:ext cx="1615974" cy="935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4" name="Google Shape;284;p43"/>
          <p:cNvCxnSpPr/>
          <p:nvPr/>
        </p:nvCxnSpPr>
        <p:spPr>
          <a:xfrm flipH="1">
            <a:off x="7181850" y="2646975"/>
            <a:ext cx="3282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5" name="Google Shape;285;p43"/>
          <p:cNvCxnSpPr/>
          <p:nvPr/>
        </p:nvCxnSpPr>
        <p:spPr>
          <a:xfrm>
            <a:off x="1627875" y="2681175"/>
            <a:ext cx="44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26"/>
          <p:cNvGrpSpPr/>
          <p:nvPr/>
        </p:nvGrpSpPr>
        <p:grpSpPr>
          <a:xfrm>
            <a:off x="233755" y="418200"/>
            <a:ext cx="8551452" cy="4307100"/>
            <a:chOff x="1411775" y="269750"/>
            <a:chExt cx="6888000" cy="4307100"/>
          </a:xfrm>
        </p:grpSpPr>
        <p:sp>
          <p:nvSpPr>
            <p:cNvPr id="106" name="Google Shape;106;p26"/>
            <p:cNvSpPr/>
            <p:nvPr/>
          </p:nvSpPr>
          <p:spPr>
            <a:xfrm>
              <a:off x="1411775" y="269750"/>
              <a:ext cx="6888000" cy="43071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6"/>
            <p:cNvSpPr txBox="1"/>
            <p:nvPr/>
          </p:nvSpPr>
          <p:spPr>
            <a:xfrm>
              <a:off x="4127923" y="422650"/>
              <a:ext cx="2049600" cy="4047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Artificial intelligence (AI)</a:t>
              </a:r>
              <a:endParaRPr b="1"/>
            </a:p>
          </p:txBody>
        </p:sp>
      </p:grpSp>
      <p:grpSp>
        <p:nvGrpSpPr>
          <p:cNvPr id="108" name="Google Shape;108;p26"/>
          <p:cNvGrpSpPr/>
          <p:nvPr/>
        </p:nvGrpSpPr>
        <p:grpSpPr>
          <a:xfrm>
            <a:off x="2472850" y="1151000"/>
            <a:ext cx="5763900" cy="2571600"/>
            <a:chOff x="2472850" y="1151000"/>
            <a:chExt cx="5763900" cy="2571600"/>
          </a:xfrm>
        </p:grpSpPr>
        <p:sp>
          <p:nvSpPr>
            <p:cNvPr id="109" name="Google Shape;109;p26"/>
            <p:cNvSpPr/>
            <p:nvPr/>
          </p:nvSpPr>
          <p:spPr>
            <a:xfrm>
              <a:off x="2472850" y="1151000"/>
              <a:ext cx="5763900" cy="25716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6"/>
            <p:cNvSpPr txBox="1"/>
            <p:nvPr/>
          </p:nvSpPr>
          <p:spPr>
            <a:xfrm>
              <a:off x="4217300" y="1222950"/>
              <a:ext cx="2140200" cy="35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Machine learning (</a:t>
              </a:r>
              <a:r>
                <a:rPr b="1" lang="ru"/>
                <a:t>ML)</a:t>
              </a:r>
              <a:endParaRPr b="1"/>
            </a:p>
          </p:txBody>
        </p:sp>
      </p:grpSp>
      <p:grpSp>
        <p:nvGrpSpPr>
          <p:cNvPr id="111" name="Google Shape;111;p26"/>
          <p:cNvGrpSpPr/>
          <p:nvPr/>
        </p:nvGrpSpPr>
        <p:grpSpPr>
          <a:xfrm>
            <a:off x="3641825" y="2077175"/>
            <a:ext cx="4073400" cy="1321800"/>
            <a:chOff x="3641825" y="2077175"/>
            <a:chExt cx="4073400" cy="1321800"/>
          </a:xfrm>
        </p:grpSpPr>
        <p:sp>
          <p:nvSpPr>
            <p:cNvPr id="112" name="Google Shape;112;p26"/>
            <p:cNvSpPr/>
            <p:nvPr/>
          </p:nvSpPr>
          <p:spPr>
            <a:xfrm>
              <a:off x="3641825" y="2077175"/>
              <a:ext cx="4073400" cy="13218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6"/>
            <p:cNvSpPr txBox="1"/>
            <p:nvPr/>
          </p:nvSpPr>
          <p:spPr>
            <a:xfrm>
              <a:off x="4496075" y="2122150"/>
              <a:ext cx="2185200" cy="4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Deep learning (</a:t>
              </a:r>
              <a:r>
                <a:rPr b="1" lang="ru"/>
                <a:t>DL)</a:t>
              </a:r>
              <a:endParaRPr b="1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4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Примеры</a:t>
            </a:r>
            <a:endParaRPr/>
          </a:p>
        </p:txBody>
      </p:sp>
      <p:pic>
        <p:nvPicPr>
          <p:cNvPr id="291" name="Google Shape;29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175" y="1205950"/>
            <a:ext cx="249555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725" y="3597875"/>
            <a:ext cx="2602450" cy="13837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3" name="Google Shape;293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5725" y="1272325"/>
            <a:ext cx="5717625" cy="34305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294" name="Google Shape;294;p44"/>
          <p:cNvCxnSpPr/>
          <p:nvPr/>
        </p:nvCxnSpPr>
        <p:spPr>
          <a:xfrm>
            <a:off x="1600600" y="3183225"/>
            <a:ext cx="18000" cy="27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5" name="Google Shape;295;p44"/>
          <p:cNvCxnSpPr>
            <a:stCxn id="292" idx="3"/>
          </p:cNvCxnSpPr>
          <p:nvPr/>
        </p:nvCxnSpPr>
        <p:spPr>
          <a:xfrm flipH="1" rot="10800000">
            <a:off x="2935175" y="4145462"/>
            <a:ext cx="203100" cy="14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5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Алгоритмическое решение</a:t>
            </a:r>
            <a:endParaRPr/>
          </a:p>
        </p:txBody>
      </p:sp>
      <p:pic>
        <p:nvPicPr>
          <p:cNvPr id="301" name="Google Shape;30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475" y="1335275"/>
            <a:ext cx="5282950" cy="316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ML</a:t>
            </a:r>
            <a:endParaRPr/>
          </a:p>
        </p:txBody>
      </p:sp>
      <p:sp>
        <p:nvSpPr>
          <p:cNvPr id="307" name="Google Shape;307;p46"/>
          <p:cNvSpPr txBox="1"/>
          <p:nvPr/>
        </p:nvSpPr>
        <p:spPr>
          <a:xfrm>
            <a:off x="926200" y="3821650"/>
            <a:ext cx="29223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Количество шагов = N</a:t>
            </a:r>
            <a:endParaRPr/>
          </a:p>
        </p:txBody>
      </p:sp>
      <p:grpSp>
        <p:nvGrpSpPr>
          <p:cNvPr id="308" name="Google Shape;308;p46"/>
          <p:cNvGrpSpPr/>
          <p:nvPr/>
        </p:nvGrpSpPr>
        <p:grpSpPr>
          <a:xfrm>
            <a:off x="4867750" y="2023456"/>
            <a:ext cx="2470400" cy="1429550"/>
            <a:chOff x="4867750" y="2023456"/>
            <a:chExt cx="2470400" cy="1429550"/>
          </a:xfrm>
        </p:grpSpPr>
        <p:pic>
          <p:nvPicPr>
            <p:cNvPr id="309" name="Google Shape;309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867750" y="2023456"/>
              <a:ext cx="2470400" cy="14295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0" name="Google Shape;310;p46"/>
            <p:cNvSpPr txBox="1"/>
            <p:nvPr/>
          </p:nvSpPr>
          <p:spPr>
            <a:xfrm>
              <a:off x="6168625" y="2571750"/>
              <a:ext cx="458700" cy="38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FFFFFF"/>
                  </a:solidFill>
                </a:rPr>
                <a:t>DL</a:t>
              </a:r>
              <a:endParaRPr>
                <a:solidFill>
                  <a:srgbClr val="FFFFFF"/>
                </a:solidFill>
              </a:endParaRPr>
            </a:p>
          </p:txBody>
        </p:sp>
      </p:grpSp>
      <p:cxnSp>
        <p:nvCxnSpPr>
          <p:cNvPr id="311" name="Google Shape;311;p46"/>
          <p:cNvCxnSpPr/>
          <p:nvPr/>
        </p:nvCxnSpPr>
        <p:spPr>
          <a:xfrm>
            <a:off x="4064450" y="2104150"/>
            <a:ext cx="926100" cy="47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2" name="Google Shape;312;p46"/>
          <p:cNvCxnSpPr/>
          <p:nvPr/>
        </p:nvCxnSpPr>
        <p:spPr>
          <a:xfrm flipH="1" rot="10800000">
            <a:off x="4010500" y="3273025"/>
            <a:ext cx="935100" cy="81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13" name="Google Shape;313;p46"/>
          <p:cNvPicPr preferRelativeResize="0"/>
          <p:nvPr/>
        </p:nvPicPr>
        <p:blipFill rotWithShape="1">
          <a:blip r:embed="rId4">
            <a:alphaModFix/>
          </a:blip>
          <a:srcRect b="0" l="2884" r="0" t="0"/>
          <a:stretch/>
        </p:blipFill>
        <p:spPr>
          <a:xfrm>
            <a:off x="7495213" y="2379075"/>
            <a:ext cx="1186443" cy="6042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14" name="Google Shape;314;p46"/>
          <p:cNvCxnSpPr>
            <a:endCxn id="309" idx="3"/>
          </p:cNvCxnSpPr>
          <p:nvPr/>
        </p:nvCxnSpPr>
        <p:spPr>
          <a:xfrm flipH="1" rot="10800000">
            <a:off x="6905850" y="2738231"/>
            <a:ext cx="432300" cy="5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5" name="Google Shape;315;p46"/>
          <p:cNvSpPr txBox="1"/>
          <p:nvPr/>
        </p:nvSpPr>
        <p:spPr>
          <a:xfrm>
            <a:off x="7400525" y="2983275"/>
            <a:ext cx="1672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Обученная</a:t>
            </a:r>
            <a:r>
              <a:rPr lang="ru" sz="1200"/>
              <a:t> модель</a:t>
            </a:r>
            <a:endParaRPr sz="1200"/>
          </a:p>
        </p:txBody>
      </p:sp>
      <p:sp>
        <p:nvSpPr>
          <p:cNvPr id="316" name="Google Shape;316;p46"/>
          <p:cNvSpPr txBox="1"/>
          <p:nvPr/>
        </p:nvSpPr>
        <p:spPr>
          <a:xfrm>
            <a:off x="8003000" y="3354075"/>
            <a:ext cx="540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7" name="Google Shape;317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5225" y="1122063"/>
            <a:ext cx="1186425" cy="71186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18" name="Google Shape;318;p46"/>
          <p:cNvCxnSpPr>
            <a:endCxn id="313" idx="0"/>
          </p:cNvCxnSpPr>
          <p:nvPr/>
        </p:nvCxnSpPr>
        <p:spPr>
          <a:xfrm>
            <a:off x="8088434" y="1833975"/>
            <a:ext cx="0" cy="54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9" name="Google Shape;319;p46"/>
          <p:cNvCxnSpPr>
            <a:stCxn id="316" idx="0"/>
          </p:cNvCxnSpPr>
          <p:nvPr/>
        </p:nvCxnSpPr>
        <p:spPr>
          <a:xfrm>
            <a:off x="8030000" y="3354075"/>
            <a:ext cx="0" cy="65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0" name="Google Shape;320;p46"/>
          <p:cNvSpPr txBox="1"/>
          <p:nvPr/>
        </p:nvSpPr>
        <p:spPr>
          <a:xfrm>
            <a:off x="7148600" y="4243825"/>
            <a:ext cx="17628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Количество шагов</a:t>
            </a:r>
            <a:endParaRPr/>
          </a:p>
        </p:txBody>
      </p:sp>
      <p:pic>
        <p:nvPicPr>
          <p:cNvPr id="321" name="Google Shape;321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2150" y="1070150"/>
            <a:ext cx="3454550" cy="20727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22" name="Google Shape;322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325" y="1245350"/>
            <a:ext cx="3454550" cy="207274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7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Базовые задачи</a:t>
            </a:r>
            <a:endParaRPr/>
          </a:p>
        </p:txBody>
      </p:sp>
      <p:pic>
        <p:nvPicPr>
          <p:cNvPr id="328" name="Google Shape;32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75" y="1638825"/>
            <a:ext cx="8839201" cy="2987443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7"/>
          <p:cNvSpPr txBox="1"/>
          <p:nvPr/>
        </p:nvSpPr>
        <p:spPr>
          <a:xfrm>
            <a:off x="566525" y="1205950"/>
            <a:ext cx="18345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Классификация</a:t>
            </a:r>
            <a:endParaRPr/>
          </a:p>
        </p:txBody>
      </p:sp>
      <p:sp>
        <p:nvSpPr>
          <p:cNvPr id="330" name="Google Shape;330;p47"/>
          <p:cNvSpPr txBox="1"/>
          <p:nvPr/>
        </p:nvSpPr>
        <p:spPr>
          <a:xfrm>
            <a:off x="3524925" y="1168975"/>
            <a:ext cx="18345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Предсказание</a:t>
            </a:r>
            <a:endParaRPr/>
          </a:p>
        </p:txBody>
      </p:sp>
      <p:sp>
        <p:nvSpPr>
          <p:cNvPr id="331" name="Google Shape;331;p47"/>
          <p:cNvSpPr txBox="1"/>
          <p:nvPr/>
        </p:nvSpPr>
        <p:spPr>
          <a:xfrm>
            <a:off x="6609225" y="1097025"/>
            <a:ext cx="15735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Кластеризация</a:t>
            </a:r>
            <a:endParaRPr/>
          </a:p>
        </p:txBody>
      </p:sp>
      <p:sp>
        <p:nvSpPr>
          <p:cNvPr id="332" name="Google Shape;332;p47"/>
          <p:cNvSpPr txBox="1"/>
          <p:nvPr/>
        </p:nvSpPr>
        <p:spPr>
          <a:xfrm>
            <a:off x="5656050" y="4738875"/>
            <a:ext cx="2715600" cy="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https://scikit-learn.org/stable/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8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Типы данных</a:t>
            </a:r>
            <a:endParaRPr/>
          </a:p>
        </p:txBody>
      </p:sp>
      <p:sp>
        <p:nvSpPr>
          <p:cNvPr id="338" name="Google Shape;338;p48"/>
          <p:cNvSpPr txBox="1"/>
          <p:nvPr>
            <p:ph idx="1" type="body"/>
          </p:nvPr>
        </p:nvSpPr>
        <p:spPr>
          <a:xfrm>
            <a:off x="311700" y="1152475"/>
            <a:ext cx="618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ru" sz="1900"/>
              <a:t>Последовательности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ru" sz="1500"/>
              <a:t>временные ряды: речь, мозговая активность, котировки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ru" sz="1500"/>
              <a:t>текст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ru" sz="1900"/>
              <a:t>Пространственно структурированная информация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ru" sz="1500"/>
              <a:t>Изображения: пиксели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ru" sz="1500"/>
              <a:t>Видео: пиксели  + время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ru" sz="1500"/>
              <a:t>3D: Воксели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ru" sz="1900"/>
              <a:t>Статистика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ru" sz="1500"/>
              <a:t>Табличные данные (признаки)</a:t>
            </a:r>
            <a:endParaRPr sz="1500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48"/>
          <p:cNvSpPr/>
          <p:nvPr/>
        </p:nvSpPr>
        <p:spPr>
          <a:xfrm>
            <a:off x="6708125" y="1240925"/>
            <a:ext cx="287700" cy="33720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0" name="Google Shape;34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2650" y="1747775"/>
            <a:ext cx="1714500" cy="24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48"/>
          <p:cNvSpPr txBox="1"/>
          <p:nvPr/>
        </p:nvSpPr>
        <p:spPr>
          <a:xfrm>
            <a:off x="7526400" y="4243325"/>
            <a:ext cx="12858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/>
              <a:t>...</a:t>
            </a:r>
            <a:endParaRPr b="1" sz="1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9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Примеры д</a:t>
            </a:r>
            <a:r>
              <a:rPr lang="ru"/>
              <a:t>атасетов</a:t>
            </a:r>
            <a:endParaRPr/>
          </a:p>
        </p:txBody>
      </p:sp>
      <p:sp>
        <p:nvSpPr>
          <p:cNvPr id="347" name="Google Shape;347;p49"/>
          <p:cNvSpPr txBox="1"/>
          <p:nvPr>
            <p:ph idx="1" type="body"/>
          </p:nvPr>
        </p:nvSpPr>
        <p:spPr>
          <a:xfrm>
            <a:off x="755350" y="1520400"/>
            <a:ext cx="4260300" cy="21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ImageNet</a:t>
            </a:r>
            <a:r>
              <a:rPr lang="ru" sz="1200"/>
              <a:t> </a:t>
            </a:r>
            <a:r>
              <a:rPr lang="ru" sz="1200" u="sng">
                <a:solidFill>
                  <a:schemeClr val="hlink"/>
                </a:solidFill>
                <a:hlinkClick r:id="rId3"/>
              </a:rPr>
              <a:t>http://image-net.org/download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COCO </a:t>
            </a:r>
            <a:r>
              <a:rPr lang="ru" sz="1200" u="sng">
                <a:solidFill>
                  <a:schemeClr val="hlink"/>
                </a:solidFill>
              </a:rPr>
              <a:t>http://cocodataset.org</a:t>
            </a:r>
            <a:endParaRPr sz="12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MNIST </a:t>
            </a:r>
            <a:r>
              <a:rPr lang="ru" sz="1200" u="sng">
                <a:solidFill>
                  <a:schemeClr val="hlink"/>
                </a:solidFill>
              </a:rPr>
              <a:t>http://yann.lecun.com/exdb/mnist/</a:t>
            </a:r>
            <a:endParaRPr sz="12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CIFAR10 </a:t>
            </a:r>
            <a:r>
              <a:rPr lang="ru" sz="1200" u="sng">
                <a:solidFill>
                  <a:schemeClr val="hlink"/>
                </a:solidFill>
              </a:rPr>
              <a:t>https://www.cs.toronto.edu/~kriz/cifar.html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49"/>
          <p:cNvSpPr txBox="1"/>
          <p:nvPr/>
        </p:nvSpPr>
        <p:spPr>
          <a:xfrm>
            <a:off x="75225" y="4703750"/>
            <a:ext cx="62652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 u="sng">
                <a:solidFill>
                  <a:schemeClr val="hlink"/>
                </a:solidFill>
                <a:hlinkClick r:id="rId4"/>
              </a:rPr>
              <a:t>https://en.wikipedia.org/wiki/List_of_datasets_for_machine-learning_research</a:t>
            </a:r>
            <a:endParaRPr sz="900"/>
          </a:p>
        </p:txBody>
      </p:sp>
      <p:sp>
        <p:nvSpPr>
          <p:cNvPr id="349" name="Google Shape;349;p49"/>
          <p:cNvSpPr txBox="1"/>
          <p:nvPr>
            <p:ph idx="1" type="body"/>
          </p:nvPr>
        </p:nvSpPr>
        <p:spPr>
          <a:xfrm>
            <a:off x="5805825" y="4227300"/>
            <a:ext cx="31683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900" u="sng">
                <a:solidFill>
                  <a:schemeClr val="hlink"/>
                </a:solidFill>
                <a:hlinkClick r:id="rId5"/>
              </a:rPr>
              <a:t>https://coggle.it/diagram/Xmcn5GVe0zfnM4aS/t/dataset</a:t>
            </a:r>
            <a:endParaRPr sz="900"/>
          </a:p>
        </p:txBody>
      </p:sp>
      <p:pic>
        <p:nvPicPr>
          <p:cNvPr id="350" name="Google Shape;350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71975" y="2037353"/>
            <a:ext cx="3168300" cy="1919822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9"/>
          <p:cNvSpPr txBox="1"/>
          <p:nvPr/>
        </p:nvSpPr>
        <p:spPr>
          <a:xfrm>
            <a:off x="134875" y="1017588"/>
            <a:ext cx="29493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Общего назначения</a:t>
            </a:r>
            <a:endParaRPr sz="1800"/>
          </a:p>
        </p:txBody>
      </p:sp>
      <p:sp>
        <p:nvSpPr>
          <p:cNvPr id="352" name="Google Shape;352;p49"/>
          <p:cNvSpPr txBox="1"/>
          <p:nvPr/>
        </p:nvSpPr>
        <p:spPr>
          <a:xfrm>
            <a:off x="269750" y="3623100"/>
            <a:ext cx="23649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Специальные</a:t>
            </a:r>
            <a:endParaRPr/>
          </a:p>
        </p:txBody>
      </p:sp>
      <p:sp>
        <p:nvSpPr>
          <p:cNvPr id="353" name="Google Shape;353;p49"/>
          <p:cNvSpPr txBox="1"/>
          <p:nvPr/>
        </p:nvSpPr>
        <p:spPr>
          <a:xfrm>
            <a:off x="692400" y="4064450"/>
            <a:ext cx="4442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Набор данных MosMedData: </a:t>
            </a:r>
            <a:r>
              <a:rPr lang="ru" u="sng">
                <a:solidFill>
                  <a:schemeClr val="hlink"/>
                </a:solidFill>
                <a:hlinkClick r:id="rId7"/>
              </a:rPr>
              <a:t>COVID19_1110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0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Встроенные датасеты</a:t>
            </a:r>
            <a:endParaRPr/>
          </a:p>
        </p:txBody>
      </p:sp>
      <p:pic>
        <p:nvPicPr>
          <p:cNvPr id="359" name="Google Shape;35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4800" y="1881325"/>
            <a:ext cx="1988425" cy="1547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50"/>
          <p:cNvSpPr txBox="1"/>
          <p:nvPr/>
        </p:nvSpPr>
        <p:spPr>
          <a:xfrm>
            <a:off x="485625" y="4391150"/>
            <a:ext cx="57864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4"/>
              </a:rPr>
              <a:t>https://pytorch.org/tutorials/recipes/recipes/loading_data_recipe.html</a:t>
            </a:r>
            <a:endParaRPr/>
          </a:p>
        </p:txBody>
      </p:sp>
      <p:sp>
        <p:nvSpPr>
          <p:cNvPr id="361" name="Google Shape;361;p50"/>
          <p:cNvSpPr txBox="1"/>
          <p:nvPr/>
        </p:nvSpPr>
        <p:spPr>
          <a:xfrm>
            <a:off x="738675" y="1313225"/>
            <a:ext cx="16416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/>
              <a:t>Pytorch</a:t>
            </a:r>
            <a:endParaRPr sz="2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Инструменты</a:t>
            </a:r>
            <a:endParaRPr/>
          </a:p>
        </p:txBody>
      </p:sp>
      <p:sp>
        <p:nvSpPr>
          <p:cNvPr id="367" name="Google Shape;367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Sklearn + pandas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/>
              <a:t>Pytorch + tensorboard (numpy)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2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Оценка качества</a:t>
            </a:r>
            <a:endParaRPr/>
          </a:p>
        </p:txBody>
      </p:sp>
      <p:sp>
        <p:nvSpPr>
          <p:cNvPr id="373" name="Google Shape;373;p52"/>
          <p:cNvSpPr txBox="1"/>
          <p:nvPr/>
        </p:nvSpPr>
        <p:spPr>
          <a:xfrm>
            <a:off x="541525" y="1991250"/>
            <a:ext cx="3539400" cy="1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Насколько точна ваша модель?</a:t>
            </a:r>
            <a:endParaRPr sz="3200"/>
          </a:p>
        </p:txBody>
      </p:sp>
      <p:pic>
        <p:nvPicPr>
          <p:cNvPr id="374" name="Google Shape;37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848426"/>
            <a:ext cx="3770025" cy="2157925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52"/>
          <p:cNvSpPr txBox="1"/>
          <p:nvPr/>
        </p:nvSpPr>
        <p:spPr>
          <a:xfrm>
            <a:off x="3354525" y="1949450"/>
            <a:ext cx="42372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3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Оценка качества</a:t>
            </a:r>
            <a:endParaRPr/>
          </a:p>
        </p:txBody>
      </p:sp>
      <p:pic>
        <p:nvPicPr>
          <p:cNvPr id="381" name="Google Shape;38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000" y="3920400"/>
            <a:ext cx="8251699" cy="122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1400" y="1133200"/>
            <a:ext cx="3534318" cy="2394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53"/>
          <p:cNvSpPr txBox="1"/>
          <p:nvPr/>
        </p:nvSpPr>
        <p:spPr>
          <a:xfrm>
            <a:off x="441375" y="1250600"/>
            <a:ext cx="42372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С какой скоростью едет этот автомобиль?</a:t>
            </a:r>
            <a:endParaRPr/>
          </a:p>
        </p:txBody>
      </p:sp>
      <p:sp>
        <p:nvSpPr>
          <p:cNvPr id="384" name="Google Shape;384;p53"/>
          <p:cNvSpPr txBox="1"/>
          <p:nvPr/>
        </p:nvSpPr>
        <p:spPr>
          <a:xfrm>
            <a:off x="779775" y="3094600"/>
            <a:ext cx="3479700" cy="6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CC0000"/>
                </a:solidFill>
              </a:rPr>
              <a:t>70 км за 30 мин ?</a:t>
            </a:r>
            <a:endParaRPr b="1" sz="3000">
              <a:solidFill>
                <a:srgbClr val="CC0000"/>
              </a:solidFill>
            </a:endParaRPr>
          </a:p>
        </p:txBody>
      </p:sp>
      <p:sp>
        <p:nvSpPr>
          <p:cNvPr id="385" name="Google Shape;385;p53"/>
          <p:cNvSpPr/>
          <p:nvPr/>
        </p:nvSpPr>
        <p:spPr>
          <a:xfrm>
            <a:off x="6607975" y="4295150"/>
            <a:ext cx="1464600" cy="5835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38761D"/>
                </a:solidFill>
              </a:rPr>
              <a:t>175 км/ч</a:t>
            </a:r>
            <a:endParaRPr b="1" sz="1600">
              <a:solidFill>
                <a:srgbClr val="38761D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7"/>
          <p:cNvGrpSpPr/>
          <p:nvPr/>
        </p:nvGrpSpPr>
        <p:grpSpPr>
          <a:xfrm>
            <a:off x="242755" y="418200"/>
            <a:ext cx="8551452" cy="4307100"/>
            <a:chOff x="1411775" y="269750"/>
            <a:chExt cx="6888000" cy="4307100"/>
          </a:xfrm>
        </p:grpSpPr>
        <p:sp>
          <p:nvSpPr>
            <p:cNvPr id="119" name="Google Shape;119;p27"/>
            <p:cNvSpPr/>
            <p:nvPr/>
          </p:nvSpPr>
          <p:spPr>
            <a:xfrm>
              <a:off x="1411775" y="269750"/>
              <a:ext cx="6888000" cy="43071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7"/>
            <p:cNvSpPr txBox="1"/>
            <p:nvPr/>
          </p:nvSpPr>
          <p:spPr>
            <a:xfrm>
              <a:off x="4729875" y="341700"/>
              <a:ext cx="485700" cy="4047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AI</a:t>
              </a:r>
              <a:endParaRPr b="1"/>
            </a:p>
          </p:txBody>
        </p:sp>
      </p:grpSp>
      <p:grpSp>
        <p:nvGrpSpPr>
          <p:cNvPr id="121" name="Google Shape;121;p27"/>
          <p:cNvGrpSpPr/>
          <p:nvPr/>
        </p:nvGrpSpPr>
        <p:grpSpPr>
          <a:xfrm>
            <a:off x="2472850" y="1151000"/>
            <a:ext cx="5763900" cy="2571600"/>
            <a:chOff x="2472850" y="1151000"/>
            <a:chExt cx="5763900" cy="2571600"/>
          </a:xfrm>
        </p:grpSpPr>
        <p:sp>
          <p:nvSpPr>
            <p:cNvPr id="122" name="Google Shape;122;p27"/>
            <p:cNvSpPr/>
            <p:nvPr/>
          </p:nvSpPr>
          <p:spPr>
            <a:xfrm>
              <a:off x="2472850" y="1151000"/>
              <a:ext cx="5763900" cy="25716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7"/>
            <p:cNvSpPr txBox="1"/>
            <p:nvPr/>
          </p:nvSpPr>
          <p:spPr>
            <a:xfrm>
              <a:off x="5161500" y="1222950"/>
              <a:ext cx="566400" cy="35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ML</a:t>
              </a:r>
              <a:endParaRPr b="1"/>
            </a:p>
          </p:txBody>
        </p:sp>
      </p:grpSp>
      <p:grpSp>
        <p:nvGrpSpPr>
          <p:cNvPr id="124" name="Google Shape;124;p27"/>
          <p:cNvGrpSpPr/>
          <p:nvPr/>
        </p:nvGrpSpPr>
        <p:grpSpPr>
          <a:xfrm>
            <a:off x="3641825" y="2077175"/>
            <a:ext cx="4073400" cy="1321800"/>
            <a:chOff x="3641825" y="2077175"/>
            <a:chExt cx="4073400" cy="1321800"/>
          </a:xfrm>
        </p:grpSpPr>
        <p:sp>
          <p:nvSpPr>
            <p:cNvPr id="125" name="Google Shape;125;p27"/>
            <p:cNvSpPr/>
            <p:nvPr/>
          </p:nvSpPr>
          <p:spPr>
            <a:xfrm>
              <a:off x="3641825" y="2077175"/>
              <a:ext cx="4073400" cy="13218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7"/>
            <p:cNvSpPr txBox="1"/>
            <p:nvPr/>
          </p:nvSpPr>
          <p:spPr>
            <a:xfrm>
              <a:off x="5386325" y="2122150"/>
              <a:ext cx="584400" cy="4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DL</a:t>
              </a:r>
              <a:endParaRPr b="1"/>
            </a:p>
          </p:txBody>
        </p:sp>
      </p:grpSp>
      <p:sp>
        <p:nvSpPr>
          <p:cNvPr id="127" name="Google Shape;127;p27"/>
          <p:cNvSpPr/>
          <p:nvPr/>
        </p:nvSpPr>
        <p:spPr>
          <a:xfrm rot="-928052">
            <a:off x="497179" y="2409694"/>
            <a:ext cx="5024893" cy="1675912"/>
          </a:xfrm>
          <a:prstGeom prst="ellipse">
            <a:avLst/>
          </a:prstGeom>
          <a:noFill/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1155CC"/>
                </a:solidFill>
              </a:rPr>
              <a:t>Computer Vision (CV)</a:t>
            </a:r>
            <a:endParaRPr b="1">
              <a:solidFill>
                <a:srgbClr val="1155CC"/>
              </a:solidFill>
            </a:endParaRPr>
          </a:p>
        </p:txBody>
      </p:sp>
      <p:sp>
        <p:nvSpPr>
          <p:cNvPr id="128" name="Google Shape;128;p27"/>
          <p:cNvSpPr/>
          <p:nvPr/>
        </p:nvSpPr>
        <p:spPr>
          <a:xfrm rot="-1917151">
            <a:off x="3110767" y="3314559"/>
            <a:ext cx="3205117" cy="1293272"/>
          </a:xfrm>
          <a:prstGeom prst="ellipse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6AA84F"/>
                </a:solidFill>
              </a:rPr>
              <a:t>Natural language processing (</a:t>
            </a:r>
            <a:r>
              <a:rPr b="1" lang="ru">
                <a:solidFill>
                  <a:srgbClr val="6AA84F"/>
                </a:solidFill>
              </a:rPr>
              <a:t>NLP)</a:t>
            </a:r>
            <a:endParaRPr b="1">
              <a:solidFill>
                <a:srgbClr val="6AA84F"/>
              </a:solidFill>
            </a:endParaRPr>
          </a:p>
        </p:txBody>
      </p:sp>
      <p:sp>
        <p:nvSpPr>
          <p:cNvPr id="129" name="Google Shape;129;p27"/>
          <p:cNvSpPr/>
          <p:nvPr/>
        </p:nvSpPr>
        <p:spPr>
          <a:xfrm rot="-3049046">
            <a:off x="4994733" y="3564662"/>
            <a:ext cx="2105435" cy="845627"/>
          </a:xfrm>
          <a:prstGeom prst="ellipse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990000"/>
                </a:solidFill>
              </a:rPr>
              <a:t>Speech recognition</a:t>
            </a:r>
            <a:endParaRPr>
              <a:solidFill>
                <a:srgbClr val="99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4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Оценка качества</a:t>
            </a:r>
            <a:endParaRPr/>
          </a:p>
        </p:txBody>
      </p:sp>
      <p:graphicFrame>
        <p:nvGraphicFramePr>
          <p:cNvPr id="391" name="Google Shape;391;p54"/>
          <p:cNvGraphicFramePr/>
          <p:nvPr/>
        </p:nvGraphicFramePr>
        <p:xfrm>
          <a:off x="3203575" y="228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{A1EB1763-DE94-4E0C-A9A4-1C9DB5EB8158}</a:tableStyleId>
              </a:tblPr>
              <a:tblGrid>
                <a:gridCol w="1192775"/>
                <a:gridCol w="13504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/>
                        <a:t>Данные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/>
                        <a:t>Дорога 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/>
                        <a:t>Настройки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/>
                        <a:t>Тюнинг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/>
                        <a:t>Метрика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/>
                        <a:t>Скорость</a:t>
                      </a:r>
                      <a:endParaRPr b="1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392" name="Google Shape;39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4325" y="1463155"/>
            <a:ext cx="1158625" cy="788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54"/>
          <p:cNvPicPr preferRelativeResize="0"/>
          <p:nvPr/>
        </p:nvPicPr>
        <p:blipFill rotWithShape="1">
          <a:blip r:embed="rId4">
            <a:alphaModFix/>
          </a:blip>
          <a:srcRect b="0" l="21875" r="0" t="0"/>
          <a:stretch/>
        </p:blipFill>
        <p:spPr>
          <a:xfrm>
            <a:off x="7028938" y="1081379"/>
            <a:ext cx="1114122" cy="72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5025" y="3972425"/>
            <a:ext cx="1158625" cy="89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01250" y="2668013"/>
            <a:ext cx="1527375" cy="114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34951" y="1577689"/>
            <a:ext cx="1158624" cy="774561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54"/>
          <p:cNvSpPr txBox="1"/>
          <p:nvPr/>
        </p:nvSpPr>
        <p:spPr>
          <a:xfrm>
            <a:off x="159150" y="1309300"/>
            <a:ext cx="42372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Dataset: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ImageNet, COCO, CityScapes</a:t>
            </a:r>
            <a:endParaRPr/>
          </a:p>
        </p:txBody>
      </p:sp>
      <p:sp>
        <p:nvSpPr>
          <p:cNvPr id="398" name="Google Shape;398;p54"/>
          <p:cNvSpPr txBox="1"/>
          <p:nvPr/>
        </p:nvSpPr>
        <p:spPr>
          <a:xfrm>
            <a:off x="110375" y="2743925"/>
            <a:ext cx="27072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YOLOv4 threshold =.5, nms =.3</a:t>
            </a:r>
            <a:endParaRPr/>
          </a:p>
        </p:txBody>
      </p:sp>
      <p:sp>
        <p:nvSpPr>
          <p:cNvPr id="399" name="Google Shape;399;p54"/>
          <p:cNvSpPr txBox="1"/>
          <p:nvPr/>
        </p:nvSpPr>
        <p:spPr>
          <a:xfrm>
            <a:off x="334800" y="4009225"/>
            <a:ext cx="27843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Accuracy, F1 score, mAP 0.5 ...</a:t>
            </a:r>
            <a:endParaRPr/>
          </a:p>
        </p:txBody>
      </p:sp>
      <p:pic>
        <p:nvPicPr>
          <p:cNvPr id="400" name="Google Shape;400;p5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32775" y="2493482"/>
            <a:ext cx="1337100" cy="88783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1" name="Google Shape;401;p54"/>
          <p:cNvCxnSpPr/>
          <p:nvPr/>
        </p:nvCxnSpPr>
        <p:spPr>
          <a:xfrm rot="10800000">
            <a:off x="2523325" y="1934750"/>
            <a:ext cx="794400" cy="537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2" name="Google Shape;402;p54"/>
          <p:cNvCxnSpPr>
            <a:endCxn id="398" idx="3"/>
          </p:cNvCxnSpPr>
          <p:nvPr/>
        </p:nvCxnSpPr>
        <p:spPr>
          <a:xfrm flipH="1">
            <a:off x="2817575" y="2883725"/>
            <a:ext cx="441300" cy="1074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3" name="Google Shape;403;p54"/>
          <p:cNvCxnSpPr/>
          <p:nvPr/>
        </p:nvCxnSpPr>
        <p:spPr>
          <a:xfrm flipH="1">
            <a:off x="2824850" y="3347150"/>
            <a:ext cx="507600" cy="691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4" name="Google Shape;404;p54"/>
          <p:cNvCxnSpPr/>
          <p:nvPr/>
        </p:nvCxnSpPr>
        <p:spPr>
          <a:xfrm flipH="1" rot="10800000">
            <a:off x="5473150" y="1978700"/>
            <a:ext cx="573600" cy="485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5" name="Google Shape;405;p54"/>
          <p:cNvCxnSpPr/>
          <p:nvPr/>
        </p:nvCxnSpPr>
        <p:spPr>
          <a:xfrm>
            <a:off x="5590850" y="2854275"/>
            <a:ext cx="434100" cy="7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6" name="Google Shape;406;p54"/>
          <p:cNvCxnSpPr/>
          <p:nvPr/>
        </p:nvCxnSpPr>
        <p:spPr>
          <a:xfrm>
            <a:off x="5635000" y="3295675"/>
            <a:ext cx="838500" cy="765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7" name="Google Shape;407;p54"/>
          <p:cNvSpPr txBox="1"/>
          <p:nvPr/>
        </p:nvSpPr>
        <p:spPr>
          <a:xfrm>
            <a:off x="7753650" y="4130150"/>
            <a:ext cx="12066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Max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or</a:t>
            </a:r>
            <a:r>
              <a:rPr lang="ru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Average?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5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Метрика Accuracy</a:t>
            </a:r>
            <a:endParaRPr/>
          </a:p>
        </p:txBody>
      </p:sp>
      <p:pic>
        <p:nvPicPr>
          <p:cNvPr id="413" name="Google Shape;41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4300" y="1184725"/>
            <a:ext cx="5237750" cy="2864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296" y="1402650"/>
            <a:ext cx="2369351" cy="1017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55"/>
          <p:cNvSpPr txBox="1"/>
          <p:nvPr/>
        </p:nvSpPr>
        <p:spPr>
          <a:xfrm>
            <a:off x="483375" y="2420250"/>
            <a:ext cx="2407800" cy="19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/>
              <a:t>P - количество верно предсказанных классов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/>
              <a:t>N - общее количество тестовых примеров</a:t>
            </a:r>
            <a:endParaRPr i="1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6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Метрика Accuracy</a:t>
            </a:r>
            <a:endParaRPr/>
          </a:p>
        </p:txBody>
      </p:sp>
      <p:pic>
        <p:nvPicPr>
          <p:cNvPr id="421" name="Google Shape;42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725" y="2367025"/>
            <a:ext cx="2297250" cy="1073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" name="Google Shape;422;p56"/>
          <p:cNvGrpSpPr/>
          <p:nvPr/>
        </p:nvGrpSpPr>
        <p:grpSpPr>
          <a:xfrm>
            <a:off x="4689125" y="1221475"/>
            <a:ext cx="3921125" cy="1571625"/>
            <a:chOff x="4689125" y="1221475"/>
            <a:chExt cx="3921125" cy="1571625"/>
          </a:xfrm>
        </p:grpSpPr>
        <p:pic>
          <p:nvPicPr>
            <p:cNvPr id="423" name="Google Shape;423;p5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89125" y="1221475"/>
              <a:ext cx="3124200" cy="1571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4" name="Google Shape;424;p56"/>
            <p:cNvSpPr txBox="1"/>
            <p:nvPr/>
          </p:nvSpPr>
          <p:spPr>
            <a:xfrm>
              <a:off x="8065750" y="1320675"/>
              <a:ext cx="544500" cy="41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150</a:t>
              </a:r>
              <a:endParaRPr b="1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56"/>
            <p:cNvSpPr txBox="1"/>
            <p:nvPr/>
          </p:nvSpPr>
          <p:spPr>
            <a:xfrm>
              <a:off x="8065750" y="1802088"/>
              <a:ext cx="544500" cy="41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150</a:t>
              </a:r>
              <a:endParaRPr b="1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56"/>
            <p:cNvSpPr txBox="1"/>
            <p:nvPr/>
          </p:nvSpPr>
          <p:spPr>
            <a:xfrm>
              <a:off x="8065750" y="2283525"/>
              <a:ext cx="544500" cy="41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150</a:t>
              </a:r>
              <a:endParaRPr b="1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" name="Google Shape;427;p56"/>
          <p:cNvGrpSpPr/>
          <p:nvPr/>
        </p:nvGrpSpPr>
        <p:grpSpPr>
          <a:xfrm>
            <a:off x="4812125" y="3352725"/>
            <a:ext cx="3921125" cy="1571625"/>
            <a:chOff x="4689125" y="1221475"/>
            <a:chExt cx="3921125" cy="1571625"/>
          </a:xfrm>
        </p:grpSpPr>
        <p:pic>
          <p:nvPicPr>
            <p:cNvPr id="428" name="Google Shape;428;p5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89125" y="1221475"/>
              <a:ext cx="3124200" cy="1571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9" name="Google Shape;429;p56"/>
            <p:cNvSpPr txBox="1"/>
            <p:nvPr/>
          </p:nvSpPr>
          <p:spPr>
            <a:xfrm>
              <a:off x="8065750" y="1320675"/>
              <a:ext cx="544500" cy="41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430</a:t>
              </a:r>
              <a:endParaRPr b="1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56"/>
            <p:cNvSpPr txBox="1"/>
            <p:nvPr/>
          </p:nvSpPr>
          <p:spPr>
            <a:xfrm>
              <a:off x="8065750" y="1802088"/>
              <a:ext cx="544500" cy="41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10</a:t>
              </a:r>
              <a:endParaRPr b="1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56"/>
            <p:cNvSpPr txBox="1"/>
            <p:nvPr/>
          </p:nvSpPr>
          <p:spPr>
            <a:xfrm>
              <a:off x="8065750" y="2283525"/>
              <a:ext cx="544500" cy="41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10</a:t>
              </a:r>
              <a:endParaRPr b="1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2" name="Google Shape;432;p56"/>
          <p:cNvSpPr txBox="1"/>
          <p:nvPr/>
        </p:nvSpPr>
        <p:spPr>
          <a:xfrm>
            <a:off x="2618875" y="1432625"/>
            <a:ext cx="1993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20 ошибок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accuracy = 0.96%</a:t>
            </a:r>
            <a:endParaRPr/>
          </a:p>
        </p:txBody>
      </p:sp>
      <p:sp>
        <p:nvSpPr>
          <p:cNvPr id="433" name="Google Shape;433;p56"/>
          <p:cNvSpPr txBox="1"/>
          <p:nvPr/>
        </p:nvSpPr>
        <p:spPr>
          <a:xfrm>
            <a:off x="2721875" y="4038650"/>
            <a:ext cx="1993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Модель распознает только самолеты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</a:t>
            </a:r>
            <a:r>
              <a:rPr lang="ru">
                <a:solidFill>
                  <a:srgbClr val="FF0000"/>
                </a:solidFill>
              </a:rPr>
              <a:t>accuracy = 0.96%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434" name="Google Shape;434;p56"/>
          <p:cNvCxnSpPr/>
          <p:nvPr/>
        </p:nvCxnSpPr>
        <p:spPr>
          <a:xfrm flipH="1" rot="10800000">
            <a:off x="3133825" y="3045550"/>
            <a:ext cx="5738100" cy="1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7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Задача классификации</a:t>
            </a:r>
            <a:endParaRPr/>
          </a:p>
        </p:txBody>
      </p:sp>
      <p:pic>
        <p:nvPicPr>
          <p:cNvPr id="440" name="Google Shape;44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9825" y="1112050"/>
            <a:ext cx="5129825" cy="390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57"/>
          <p:cNvPicPr preferRelativeResize="0"/>
          <p:nvPr/>
        </p:nvPicPr>
        <p:blipFill rotWithShape="1">
          <a:blip r:embed="rId4">
            <a:alphaModFix/>
          </a:blip>
          <a:srcRect b="25160" l="18485" r="58118" t="19089"/>
          <a:stretch/>
        </p:blipFill>
        <p:spPr>
          <a:xfrm>
            <a:off x="424050" y="1183300"/>
            <a:ext cx="2236627" cy="2997875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57"/>
          <p:cNvSpPr/>
          <p:nvPr/>
        </p:nvSpPr>
        <p:spPr>
          <a:xfrm>
            <a:off x="2794000" y="2441775"/>
            <a:ext cx="622500" cy="10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3" name="Google Shape;443;p57"/>
          <p:cNvPicPr preferRelativeResize="0"/>
          <p:nvPr/>
        </p:nvPicPr>
        <p:blipFill rotWithShape="1">
          <a:blip r:embed="rId5">
            <a:alphaModFix/>
          </a:blip>
          <a:srcRect b="56456" l="20531" r="54635" t="28251"/>
          <a:stretch/>
        </p:blipFill>
        <p:spPr>
          <a:xfrm>
            <a:off x="574525" y="4181175"/>
            <a:ext cx="2270798" cy="78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8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Задача поиска ближайшего соседа</a:t>
            </a:r>
            <a:r>
              <a:rPr lang="ru"/>
              <a:t> </a:t>
            </a:r>
            <a:endParaRPr/>
          </a:p>
        </p:txBody>
      </p:sp>
      <p:pic>
        <p:nvPicPr>
          <p:cNvPr id="449" name="Google Shape;44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275" y="1188000"/>
            <a:ext cx="5513100" cy="382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58"/>
          <p:cNvPicPr preferRelativeResize="0"/>
          <p:nvPr/>
        </p:nvPicPr>
        <p:blipFill rotWithShape="1">
          <a:blip r:embed="rId4">
            <a:alphaModFix/>
          </a:blip>
          <a:srcRect b="24769" l="20305" r="21646" t="5320"/>
          <a:stretch/>
        </p:blipFill>
        <p:spPr>
          <a:xfrm>
            <a:off x="305750" y="1789425"/>
            <a:ext cx="2346925" cy="24857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1" name="Google Shape;451;p58"/>
          <p:cNvSpPr txBox="1"/>
          <p:nvPr/>
        </p:nvSpPr>
        <p:spPr>
          <a:xfrm>
            <a:off x="557525" y="4404900"/>
            <a:ext cx="17085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Расстояние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Google Shape;45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9775" y="1156925"/>
            <a:ext cx="7077651" cy="3752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59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Простейший классификатор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Google Shape;46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4488" y="1533700"/>
            <a:ext cx="6335025" cy="33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60"/>
          <p:cNvSpPr txBox="1"/>
          <p:nvPr/>
        </p:nvSpPr>
        <p:spPr>
          <a:xfrm>
            <a:off x="4243163" y="2462300"/>
            <a:ext cx="4377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VS</a:t>
            </a:r>
            <a:endParaRPr/>
          </a:p>
        </p:txBody>
      </p:sp>
      <p:sp>
        <p:nvSpPr>
          <p:cNvPr id="464" name="Google Shape;464;p60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Простейший классификатор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91075"/>
            <a:ext cx="8196848" cy="2643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0825" y="1166525"/>
            <a:ext cx="5803650" cy="891925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61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Простейший классификатор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Google Shape;476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8375" y="116137"/>
            <a:ext cx="5923250" cy="491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3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GAN</a:t>
            </a:r>
            <a:endParaRPr/>
          </a:p>
        </p:txBody>
      </p:sp>
      <p:sp>
        <p:nvSpPr>
          <p:cNvPr id="482" name="Google Shape;482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28"/>
          <p:cNvGrpSpPr/>
          <p:nvPr/>
        </p:nvGrpSpPr>
        <p:grpSpPr>
          <a:xfrm>
            <a:off x="296280" y="490150"/>
            <a:ext cx="8551452" cy="4307100"/>
            <a:chOff x="1411775" y="269750"/>
            <a:chExt cx="6888000" cy="4307100"/>
          </a:xfrm>
        </p:grpSpPr>
        <p:sp>
          <p:nvSpPr>
            <p:cNvPr id="135" name="Google Shape;135;p28"/>
            <p:cNvSpPr/>
            <p:nvPr/>
          </p:nvSpPr>
          <p:spPr>
            <a:xfrm>
              <a:off x="1411775" y="269750"/>
              <a:ext cx="6888000" cy="43071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8"/>
            <p:cNvSpPr txBox="1"/>
            <p:nvPr/>
          </p:nvSpPr>
          <p:spPr>
            <a:xfrm>
              <a:off x="4729875" y="341700"/>
              <a:ext cx="485700" cy="4047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AI</a:t>
              </a:r>
              <a:endParaRPr b="1"/>
            </a:p>
          </p:txBody>
        </p:sp>
      </p:grpSp>
      <p:grpSp>
        <p:nvGrpSpPr>
          <p:cNvPr id="137" name="Google Shape;137;p28"/>
          <p:cNvGrpSpPr/>
          <p:nvPr/>
        </p:nvGrpSpPr>
        <p:grpSpPr>
          <a:xfrm>
            <a:off x="2472850" y="1151000"/>
            <a:ext cx="5763900" cy="2571600"/>
            <a:chOff x="2472850" y="1151000"/>
            <a:chExt cx="5763900" cy="2571600"/>
          </a:xfrm>
        </p:grpSpPr>
        <p:sp>
          <p:nvSpPr>
            <p:cNvPr id="138" name="Google Shape;138;p28"/>
            <p:cNvSpPr/>
            <p:nvPr/>
          </p:nvSpPr>
          <p:spPr>
            <a:xfrm>
              <a:off x="2472850" y="1151000"/>
              <a:ext cx="5763900" cy="25716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8"/>
            <p:cNvSpPr txBox="1"/>
            <p:nvPr/>
          </p:nvSpPr>
          <p:spPr>
            <a:xfrm>
              <a:off x="5161500" y="1222950"/>
              <a:ext cx="566400" cy="35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ML</a:t>
              </a:r>
              <a:endParaRPr b="1"/>
            </a:p>
          </p:txBody>
        </p:sp>
      </p:grpSp>
      <p:grpSp>
        <p:nvGrpSpPr>
          <p:cNvPr id="140" name="Google Shape;140;p28"/>
          <p:cNvGrpSpPr/>
          <p:nvPr/>
        </p:nvGrpSpPr>
        <p:grpSpPr>
          <a:xfrm>
            <a:off x="3641825" y="2077175"/>
            <a:ext cx="4073400" cy="1321800"/>
            <a:chOff x="3641825" y="2077175"/>
            <a:chExt cx="4073400" cy="1321800"/>
          </a:xfrm>
        </p:grpSpPr>
        <p:sp>
          <p:nvSpPr>
            <p:cNvPr id="141" name="Google Shape;141;p28"/>
            <p:cNvSpPr/>
            <p:nvPr/>
          </p:nvSpPr>
          <p:spPr>
            <a:xfrm>
              <a:off x="3641825" y="2077175"/>
              <a:ext cx="4073400" cy="13218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8"/>
            <p:cNvSpPr txBox="1"/>
            <p:nvPr/>
          </p:nvSpPr>
          <p:spPr>
            <a:xfrm>
              <a:off x="5386325" y="2122150"/>
              <a:ext cx="584400" cy="4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/>
                <a:t>DL</a:t>
              </a:r>
              <a:endParaRPr b="1"/>
            </a:p>
          </p:txBody>
        </p:sp>
      </p:grpSp>
      <p:sp>
        <p:nvSpPr>
          <p:cNvPr id="143" name="Google Shape;143;p28"/>
          <p:cNvSpPr/>
          <p:nvPr/>
        </p:nvSpPr>
        <p:spPr>
          <a:xfrm rot="-928052">
            <a:off x="497179" y="2409694"/>
            <a:ext cx="5024893" cy="1675912"/>
          </a:xfrm>
          <a:prstGeom prst="ellipse">
            <a:avLst/>
          </a:prstGeom>
          <a:noFill/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1155CC"/>
                </a:solidFill>
              </a:rPr>
              <a:t>Computer Vision (CV)</a:t>
            </a:r>
            <a:endParaRPr b="1">
              <a:solidFill>
                <a:srgbClr val="1155CC"/>
              </a:solidFill>
            </a:endParaRPr>
          </a:p>
        </p:txBody>
      </p:sp>
      <p:sp>
        <p:nvSpPr>
          <p:cNvPr id="144" name="Google Shape;144;p28"/>
          <p:cNvSpPr/>
          <p:nvPr/>
        </p:nvSpPr>
        <p:spPr>
          <a:xfrm rot="-1917151">
            <a:off x="3110767" y="3314559"/>
            <a:ext cx="3205117" cy="1293272"/>
          </a:xfrm>
          <a:prstGeom prst="ellipse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6AA84F"/>
                </a:solidFill>
              </a:rPr>
              <a:t>Natural language processing (NLP)</a:t>
            </a:r>
            <a:endParaRPr b="1">
              <a:solidFill>
                <a:srgbClr val="6AA84F"/>
              </a:solidFill>
            </a:endParaRPr>
          </a:p>
        </p:txBody>
      </p:sp>
      <p:sp>
        <p:nvSpPr>
          <p:cNvPr id="145" name="Google Shape;145;p28"/>
          <p:cNvSpPr/>
          <p:nvPr/>
        </p:nvSpPr>
        <p:spPr>
          <a:xfrm rot="-3049046">
            <a:off x="4994733" y="3564662"/>
            <a:ext cx="2105435" cy="845627"/>
          </a:xfrm>
          <a:prstGeom prst="ellipse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990000"/>
                </a:solidFill>
              </a:rPr>
              <a:t>Speech recognition</a:t>
            </a:r>
            <a:endParaRPr>
              <a:solidFill>
                <a:srgbClr val="990000"/>
              </a:solidFill>
            </a:endParaRPr>
          </a:p>
        </p:txBody>
      </p:sp>
      <p:grpSp>
        <p:nvGrpSpPr>
          <p:cNvPr id="146" name="Google Shape;146;p28"/>
          <p:cNvGrpSpPr/>
          <p:nvPr/>
        </p:nvGrpSpPr>
        <p:grpSpPr>
          <a:xfrm>
            <a:off x="3271486" y="2213750"/>
            <a:ext cx="4814100" cy="1386000"/>
            <a:chOff x="3271486" y="2213750"/>
            <a:chExt cx="4814100" cy="1386000"/>
          </a:xfrm>
        </p:grpSpPr>
        <p:sp>
          <p:nvSpPr>
            <p:cNvPr id="147" name="Google Shape;147;p28"/>
            <p:cNvSpPr/>
            <p:nvPr/>
          </p:nvSpPr>
          <p:spPr>
            <a:xfrm rot="592816">
              <a:off x="3285037" y="2620220"/>
              <a:ext cx="4786998" cy="573059"/>
            </a:xfrm>
            <a:prstGeom prst="ellipse">
              <a:avLst/>
            </a:prstGeom>
            <a:solidFill>
              <a:srgbClr val="000000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FFFFFF"/>
                  </a:solidFill>
                </a:rPr>
                <a:t>Science</a:t>
              </a:r>
              <a:endParaRPr>
                <a:solidFill>
                  <a:srgbClr val="FFFFFF"/>
                </a:solidFill>
              </a:endParaRPr>
            </a:p>
          </p:txBody>
        </p:sp>
        <p:pic>
          <p:nvPicPr>
            <p:cNvPr id="148" name="Google Shape;148;p28"/>
            <p:cNvPicPr preferRelativeResize="0"/>
            <p:nvPr/>
          </p:nvPicPr>
          <p:blipFill rotWithShape="1">
            <a:blip r:embed="rId3">
              <a:alphaModFix/>
            </a:blip>
            <a:srcRect b="0" l="9456" r="4344" t="7106"/>
            <a:stretch/>
          </p:blipFill>
          <p:spPr>
            <a:xfrm>
              <a:off x="5608925" y="2693200"/>
              <a:ext cx="379825" cy="4270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4"/>
          <p:cNvSpPr txBox="1"/>
          <p:nvPr/>
        </p:nvSpPr>
        <p:spPr>
          <a:xfrm>
            <a:off x="6171950" y="1097075"/>
            <a:ext cx="22191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Области применения</a:t>
            </a:r>
            <a:endParaRPr/>
          </a:p>
        </p:txBody>
      </p:sp>
      <p:sp>
        <p:nvSpPr>
          <p:cNvPr id="488" name="Google Shape;488;p64"/>
          <p:cNvSpPr/>
          <p:nvPr/>
        </p:nvSpPr>
        <p:spPr>
          <a:xfrm>
            <a:off x="646850" y="597450"/>
            <a:ext cx="1157100" cy="76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Биология</a:t>
            </a:r>
            <a:endParaRPr/>
          </a:p>
        </p:txBody>
      </p:sp>
      <p:sp>
        <p:nvSpPr>
          <p:cNvPr id="489" name="Google Shape;489;p64"/>
          <p:cNvSpPr/>
          <p:nvPr/>
        </p:nvSpPr>
        <p:spPr>
          <a:xfrm>
            <a:off x="971700" y="3076425"/>
            <a:ext cx="1157100" cy="66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AI</a:t>
            </a:r>
            <a:endParaRPr/>
          </a:p>
        </p:txBody>
      </p:sp>
      <p:sp>
        <p:nvSpPr>
          <p:cNvPr id="490" name="Google Shape;490;p64"/>
          <p:cNvSpPr/>
          <p:nvPr/>
        </p:nvSpPr>
        <p:spPr>
          <a:xfrm>
            <a:off x="7256275" y="1437500"/>
            <a:ext cx="1617600" cy="66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Робототехника</a:t>
            </a:r>
            <a:endParaRPr/>
          </a:p>
        </p:txBody>
      </p:sp>
      <p:sp>
        <p:nvSpPr>
          <p:cNvPr id="491" name="Google Shape;491;p64"/>
          <p:cNvSpPr/>
          <p:nvPr/>
        </p:nvSpPr>
        <p:spPr>
          <a:xfrm>
            <a:off x="2762675" y="4028775"/>
            <a:ext cx="1206300" cy="559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ML</a:t>
            </a:r>
            <a:endParaRPr/>
          </a:p>
        </p:txBody>
      </p:sp>
      <p:sp>
        <p:nvSpPr>
          <p:cNvPr id="492" name="Google Shape;492;p64"/>
          <p:cNvSpPr/>
          <p:nvPr/>
        </p:nvSpPr>
        <p:spPr>
          <a:xfrm>
            <a:off x="6472700" y="4243100"/>
            <a:ext cx="1617600" cy="66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Медицина</a:t>
            </a:r>
            <a:endParaRPr/>
          </a:p>
        </p:txBody>
      </p:sp>
      <p:sp>
        <p:nvSpPr>
          <p:cNvPr id="493" name="Google Shape;493;p64"/>
          <p:cNvSpPr/>
          <p:nvPr/>
        </p:nvSpPr>
        <p:spPr>
          <a:xfrm>
            <a:off x="7368350" y="3133450"/>
            <a:ext cx="1617600" cy="66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Безопасность</a:t>
            </a:r>
            <a:endParaRPr/>
          </a:p>
        </p:txBody>
      </p:sp>
      <p:sp>
        <p:nvSpPr>
          <p:cNvPr id="494" name="Google Shape;494;p64"/>
          <p:cNvSpPr/>
          <p:nvPr/>
        </p:nvSpPr>
        <p:spPr>
          <a:xfrm>
            <a:off x="191750" y="1709600"/>
            <a:ext cx="1763700" cy="66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Физика(оптика)</a:t>
            </a:r>
            <a:endParaRPr/>
          </a:p>
        </p:txBody>
      </p:sp>
      <p:sp>
        <p:nvSpPr>
          <p:cNvPr id="495" name="Google Shape;495;p64"/>
          <p:cNvSpPr/>
          <p:nvPr/>
        </p:nvSpPr>
        <p:spPr>
          <a:xfrm>
            <a:off x="2291575" y="343900"/>
            <a:ext cx="1157100" cy="76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Психология</a:t>
            </a:r>
            <a:endParaRPr/>
          </a:p>
        </p:txBody>
      </p:sp>
      <p:sp>
        <p:nvSpPr>
          <p:cNvPr id="496" name="Google Shape;496;p64"/>
          <p:cNvSpPr/>
          <p:nvPr/>
        </p:nvSpPr>
        <p:spPr>
          <a:xfrm>
            <a:off x="6105075" y="394588"/>
            <a:ext cx="1617600" cy="66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Internet, VR</a:t>
            </a:r>
            <a:endParaRPr/>
          </a:p>
        </p:txBody>
      </p:sp>
      <p:sp>
        <p:nvSpPr>
          <p:cNvPr id="497" name="Google Shape;497;p64"/>
          <p:cNvSpPr/>
          <p:nvPr/>
        </p:nvSpPr>
        <p:spPr>
          <a:xfrm>
            <a:off x="495350" y="4085700"/>
            <a:ext cx="1460100" cy="76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/>
              <a:t>IT</a:t>
            </a:r>
            <a:endParaRPr b="1" sz="1800"/>
          </a:p>
        </p:txBody>
      </p:sp>
      <p:sp>
        <p:nvSpPr>
          <p:cNvPr id="498" name="Google Shape;498;p64"/>
          <p:cNvSpPr/>
          <p:nvPr/>
        </p:nvSpPr>
        <p:spPr>
          <a:xfrm>
            <a:off x="3010350" y="2635700"/>
            <a:ext cx="1368600" cy="603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Deep learning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5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Задачи</a:t>
            </a:r>
            <a:endParaRPr/>
          </a:p>
        </p:txBody>
      </p:sp>
      <p:sp>
        <p:nvSpPr>
          <p:cNvPr id="504" name="Google Shape;504;p65"/>
          <p:cNvSpPr/>
          <p:nvPr/>
        </p:nvSpPr>
        <p:spPr>
          <a:xfrm>
            <a:off x="4572000" y="1082700"/>
            <a:ext cx="1618500" cy="6204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Classification</a:t>
            </a:r>
            <a:endParaRPr/>
          </a:p>
        </p:txBody>
      </p:sp>
      <p:sp>
        <p:nvSpPr>
          <p:cNvPr id="505" name="Google Shape;505;p65"/>
          <p:cNvSpPr/>
          <p:nvPr/>
        </p:nvSpPr>
        <p:spPr>
          <a:xfrm>
            <a:off x="6714025" y="1736550"/>
            <a:ext cx="1586100" cy="481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Segmentation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65"/>
          <p:cNvSpPr/>
          <p:nvPr/>
        </p:nvSpPr>
        <p:spPr>
          <a:xfrm>
            <a:off x="6112225" y="2560875"/>
            <a:ext cx="1316700" cy="656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Instance</a:t>
            </a:r>
            <a:endParaRPr/>
          </a:p>
        </p:txBody>
      </p:sp>
      <p:sp>
        <p:nvSpPr>
          <p:cNvPr id="507" name="Google Shape;507;p65"/>
          <p:cNvSpPr/>
          <p:nvPr/>
        </p:nvSpPr>
        <p:spPr>
          <a:xfrm>
            <a:off x="7709825" y="2560875"/>
            <a:ext cx="1316700" cy="656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Semantic</a:t>
            </a:r>
            <a:endParaRPr/>
          </a:p>
        </p:txBody>
      </p:sp>
      <p:sp>
        <p:nvSpPr>
          <p:cNvPr id="508" name="Google Shape;508;p65"/>
          <p:cNvSpPr/>
          <p:nvPr/>
        </p:nvSpPr>
        <p:spPr>
          <a:xfrm>
            <a:off x="1538650" y="1214000"/>
            <a:ext cx="1143000" cy="620400"/>
          </a:xfrm>
          <a:prstGeom prst="flowChartAlternateProcess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Generative models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09" name="Google Shape;509;p65"/>
          <p:cNvSpPr/>
          <p:nvPr/>
        </p:nvSpPr>
        <p:spPr>
          <a:xfrm>
            <a:off x="606275" y="1982225"/>
            <a:ext cx="1083600" cy="620400"/>
          </a:xfrm>
          <a:prstGeom prst="flowChartAlternateProcess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3D vision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0" name="Google Shape;510;p65"/>
          <p:cNvSpPr/>
          <p:nvPr/>
        </p:nvSpPr>
        <p:spPr>
          <a:xfrm>
            <a:off x="4844100" y="2086463"/>
            <a:ext cx="1143000" cy="4119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Detection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65"/>
          <p:cNvSpPr/>
          <p:nvPr/>
        </p:nvSpPr>
        <p:spPr>
          <a:xfrm>
            <a:off x="6981900" y="3791775"/>
            <a:ext cx="1384800" cy="656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Panoptic</a:t>
            </a:r>
            <a:endParaRPr/>
          </a:p>
        </p:txBody>
      </p:sp>
      <p:cxnSp>
        <p:nvCxnSpPr>
          <p:cNvPr id="512" name="Google Shape;512;p65"/>
          <p:cNvCxnSpPr>
            <a:stCxn id="505" idx="2"/>
            <a:endCxn id="507" idx="0"/>
          </p:cNvCxnSpPr>
          <p:nvPr/>
        </p:nvCxnSpPr>
        <p:spPr>
          <a:xfrm>
            <a:off x="7507075" y="2217750"/>
            <a:ext cx="861000" cy="34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3" name="Google Shape;513;p65"/>
          <p:cNvCxnSpPr>
            <a:stCxn id="505" idx="2"/>
            <a:endCxn id="506" idx="0"/>
          </p:cNvCxnSpPr>
          <p:nvPr/>
        </p:nvCxnSpPr>
        <p:spPr>
          <a:xfrm flipH="1">
            <a:off x="6770575" y="2217750"/>
            <a:ext cx="736500" cy="34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4" name="Google Shape;514;p65"/>
          <p:cNvCxnSpPr>
            <a:stCxn id="504" idx="2"/>
            <a:endCxn id="510" idx="0"/>
          </p:cNvCxnSpPr>
          <p:nvPr/>
        </p:nvCxnSpPr>
        <p:spPr>
          <a:xfrm>
            <a:off x="5381250" y="1703100"/>
            <a:ext cx="34500" cy="3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5" name="Google Shape;515;p65"/>
          <p:cNvCxnSpPr>
            <a:stCxn id="510" idx="3"/>
            <a:endCxn id="506" idx="0"/>
          </p:cNvCxnSpPr>
          <p:nvPr/>
        </p:nvCxnSpPr>
        <p:spPr>
          <a:xfrm>
            <a:off x="5987100" y="2292413"/>
            <a:ext cx="783600" cy="26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6" name="Google Shape;516;p65"/>
          <p:cNvCxnSpPr>
            <a:stCxn id="506" idx="4"/>
            <a:endCxn id="511" idx="0"/>
          </p:cNvCxnSpPr>
          <p:nvPr/>
        </p:nvCxnSpPr>
        <p:spPr>
          <a:xfrm>
            <a:off x="6770575" y="3217275"/>
            <a:ext cx="903600" cy="57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7" name="Google Shape;517;p65"/>
          <p:cNvCxnSpPr>
            <a:stCxn id="507" idx="4"/>
            <a:endCxn id="511" idx="0"/>
          </p:cNvCxnSpPr>
          <p:nvPr/>
        </p:nvCxnSpPr>
        <p:spPr>
          <a:xfrm flipH="1">
            <a:off x="7674275" y="3217275"/>
            <a:ext cx="693900" cy="57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8" name="Google Shape;518;p65"/>
          <p:cNvSpPr/>
          <p:nvPr/>
        </p:nvSpPr>
        <p:spPr>
          <a:xfrm>
            <a:off x="4420813" y="2881738"/>
            <a:ext cx="1143000" cy="6204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Tracking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9" name="Google Shape;519;p65"/>
          <p:cNvCxnSpPr>
            <a:stCxn id="510" idx="2"/>
            <a:endCxn id="518" idx="0"/>
          </p:cNvCxnSpPr>
          <p:nvPr/>
        </p:nvCxnSpPr>
        <p:spPr>
          <a:xfrm flipH="1">
            <a:off x="4992300" y="2498363"/>
            <a:ext cx="423300" cy="3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0" name="Google Shape;520;p65"/>
          <p:cNvSpPr/>
          <p:nvPr/>
        </p:nvSpPr>
        <p:spPr>
          <a:xfrm>
            <a:off x="3334313" y="2251075"/>
            <a:ext cx="921600" cy="48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Video</a:t>
            </a:r>
            <a:endParaRPr/>
          </a:p>
        </p:txBody>
      </p:sp>
      <p:sp>
        <p:nvSpPr>
          <p:cNvPr id="521" name="Google Shape;521;p65"/>
          <p:cNvSpPr/>
          <p:nvPr/>
        </p:nvSpPr>
        <p:spPr>
          <a:xfrm>
            <a:off x="2369125" y="3378425"/>
            <a:ext cx="1143000" cy="505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recognition</a:t>
            </a:r>
            <a:endParaRPr/>
          </a:p>
        </p:txBody>
      </p:sp>
      <p:sp>
        <p:nvSpPr>
          <p:cNvPr id="522" name="Google Shape;522;p65"/>
          <p:cNvSpPr/>
          <p:nvPr/>
        </p:nvSpPr>
        <p:spPr>
          <a:xfrm>
            <a:off x="3253325" y="4448225"/>
            <a:ext cx="1083600" cy="505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encoding</a:t>
            </a:r>
            <a:endParaRPr/>
          </a:p>
        </p:txBody>
      </p:sp>
      <p:cxnSp>
        <p:nvCxnSpPr>
          <p:cNvPr id="523" name="Google Shape;523;p65"/>
          <p:cNvCxnSpPr>
            <a:stCxn id="504" idx="3"/>
            <a:endCxn id="505" idx="0"/>
          </p:cNvCxnSpPr>
          <p:nvPr/>
        </p:nvCxnSpPr>
        <p:spPr>
          <a:xfrm>
            <a:off x="6190500" y="1392900"/>
            <a:ext cx="1316700" cy="34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4" name="Google Shape;524;p65"/>
          <p:cNvCxnSpPr>
            <a:stCxn id="504" idx="2"/>
            <a:endCxn id="520" idx="0"/>
          </p:cNvCxnSpPr>
          <p:nvPr/>
        </p:nvCxnSpPr>
        <p:spPr>
          <a:xfrm flipH="1">
            <a:off x="3795150" y="1703100"/>
            <a:ext cx="1586100" cy="54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5" name="Google Shape;525;p65"/>
          <p:cNvCxnSpPr>
            <a:stCxn id="520" idx="2"/>
            <a:endCxn id="518" idx="1"/>
          </p:cNvCxnSpPr>
          <p:nvPr/>
        </p:nvCxnSpPr>
        <p:spPr>
          <a:xfrm>
            <a:off x="3795113" y="2732275"/>
            <a:ext cx="625800" cy="45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6" name="Google Shape;526;p65"/>
          <p:cNvCxnSpPr>
            <a:stCxn id="520" idx="2"/>
            <a:endCxn id="521" idx="0"/>
          </p:cNvCxnSpPr>
          <p:nvPr/>
        </p:nvCxnSpPr>
        <p:spPr>
          <a:xfrm flipH="1">
            <a:off x="2940713" y="2732275"/>
            <a:ext cx="854400" cy="6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7" name="Google Shape;527;p65"/>
          <p:cNvCxnSpPr>
            <a:stCxn id="520" idx="2"/>
            <a:endCxn id="522" idx="0"/>
          </p:cNvCxnSpPr>
          <p:nvPr/>
        </p:nvCxnSpPr>
        <p:spPr>
          <a:xfrm>
            <a:off x="3795113" y="2732275"/>
            <a:ext cx="0" cy="171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8" name="Google Shape;528;p65"/>
          <p:cNvSpPr/>
          <p:nvPr/>
        </p:nvSpPr>
        <p:spPr>
          <a:xfrm>
            <a:off x="4299925" y="3885525"/>
            <a:ext cx="1384800" cy="656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Multicam</a:t>
            </a:r>
            <a:endParaRPr/>
          </a:p>
        </p:txBody>
      </p:sp>
      <p:cxnSp>
        <p:nvCxnSpPr>
          <p:cNvPr id="529" name="Google Shape;529;p65"/>
          <p:cNvCxnSpPr>
            <a:stCxn id="518" idx="2"/>
            <a:endCxn id="528" idx="0"/>
          </p:cNvCxnSpPr>
          <p:nvPr/>
        </p:nvCxnSpPr>
        <p:spPr>
          <a:xfrm>
            <a:off x="4992313" y="3502138"/>
            <a:ext cx="0" cy="3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0" name="Google Shape;530;p65"/>
          <p:cNvSpPr/>
          <p:nvPr/>
        </p:nvSpPr>
        <p:spPr>
          <a:xfrm>
            <a:off x="1828925" y="2561400"/>
            <a:ext cx="1233300" cy="48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Comparing</a:t>
            </a:r>
            <a:endParaRPr/>
          </a:p>
        </p:txBody>
      </p:sp>
      <p:sp>
        <p:nvSpPr>
          <p:cNvPr id="531" name="Google Shape;531;p65"/>
          <p:cNvSpPr/>
          <p:nvPr/>
        </p:nvSpPr>
        <p:spPr>
          <a:xfrm>
            <a:off x="880500" y="4297325"/>
            <a:ext cx="1618500" cy="656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Embedding</a:t>
            </a:r>
            <a:endParaRPr/>
          </a:p>
        </p:txBody>
      </p:sp>
      <p:cxnSp>
        <p:nvCxnSpPr>
          <p:cNvPr id="532" name="Google Shape;532;p65"/>
          <p:cNvCxnSpPr>
            <a:stCxn id="504" idx="1"/>
            <a:endCxn id="530" idx="0"/>
          </p:cNvCxnSpPr>
          <p:nvPr/>
        </p:nvCxnSpPr>
        <p:spPr>
          <a:xfrm flipH="1">
            <a:off x="2445600" y="1392900"/>
            <a:ext cx="2126400" cy="116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3" name="Google Shape;533;p65"/>
          <p:cNvCxnSpPr>
            <a:stCxn id="530" idx="2"/>
            <a:endCxn id="531" idx="0"/>
          </p:cNvCxnSpPr>
          <p:nvPr/>
        </p:nvCxnSpPr>
        <p:spPr>
          <a:xfrm flipH="1">
            <a:off x="1689875" y="3042600"/>
            <a:ext cx="755700" cy="12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4" name="Google Shape;534;p65"/>
          <p:cNvSpPr/>
          <p:nvPr/>
        </p:nvSpPr>
        <p:spPr>
          <a:xfrm>
            <a:off x="151950" y="1214000"/>
            <a:ext cx="1143000" cy="620400"/>
          </a:xfrm>
          <a:prstGeom prst="flowChartAlternateProcess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Image captioning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35" name="Google Shape;535;p65"/>
          <p:cNvSpPr/>
          <p:nvPr/>
        </p:nvSpPr>
        <p:spPr>
          <a:xfrm>
            <a:off x="5632813" y="3502150"/>
            <a:ext cx="969900" cy="6564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RNN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536" name="Google Shape;536;p65"/>
          <p:cNvCxnSpPr>
            <a:stCxn id="518" idx="3"/>
            <a:endCxn id="535" idx="0"/>
          </p:cNvCxnSpPr>
          <p:nvPr/>
        </p:nvCxnSpPr>
        <p:spPr>
          <a:xfrm>
            <a:off x="5563813" y="3191938"/>
            <a:ext cx="554100" cy="3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7" name="Google Shape;537;p65"/>
          <p:cNvSpPr/>
          <p:nvPr/>
        </p:nvSpPr>
        <p:spPr>
          <a:xfrm>
            <a:off x="606275" y="3343925"/>
            <a:ext cx="1018500" cy="57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Depth</a:t>
            </a:r>
            <a:endParaRPr/>
          </a:p>
        </p:txBody>
      </p:sp>
      <p:cxnSp>
        <p:nvCxnSpPr>
          <p:cNvPr id="538" name="Google Shape;538;p65"/>
          <p:cNvCxnSpPr>
            <a:stCxn id="509" idx="2"/>
            <a:endCxn id="537" idx="0"/>
          </p:cNvCxnSpPr>
          <p:nvPr/>
        </p:nvCxnSpPr>
        <p:spPr>
          <a:xfrm flipH="1">
            <a:off x="1115675" y="2602625"/>
            <a:ext cx="32400" cy="74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9" name="Google Shape;539;p65"/>
          <p:cNvSpPr/>
          <p:nvPr/>
        </p:nvSpPr>
        <p:spPr>
          <a:xfrm>
            <a:off x="5745050" y="4525325"/>
            <a:ext cx="921600" cy="574500"/>
          </a:xfrm>
          <a:prstGeom prst="ellipse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NLP</a:t>
            </a:r>
            <a:endParaRPr/>
          </a:p>
        </p:txBody>
      </p:sp>
      <p:cxnSp>
        <p:nvCxnSpPr>
          <p:cNvPr id="540" name="Google Shape;540;p65"/>
          <p:cNvCxnSpPr>
            <a:stCxn id="535" idx="4"/>
            <a:endCxn id="539" idx="0"/>
          </p:cNvCxnSpPr>
          <p:nvPr/>
        </p:nvCxnSpPr>
        <p:spPr>
          <a:xfrm>
            <a:off x="6117763" y="4158550"/>
            <a:ext cx="88200" cy="36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6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NLP</a:t>
            </a:r>
            <a:endParaRPr/>
          </a:p>
        </p:txBody>
      </p:sp>
      <p:sp>
        <p:nvSpPr>
          <p:cNvPr id="546" name="Google Shape;546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7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Тренды</a:t>
            </a:r>
            <a:endParaRPr/>
          </a:p>
        </p:txBody>
      </p:sp>
      <p:sp>
        <p:nvSpPr>
          <p:cNvPr id="552" name="Google Shape;552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Self driving cars. предсказание действий.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Безопасность: распознавание лиц, действий, выделение признаков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Спорт: b2c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Нейросетовое кодирование видео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Анализ контента / video image captioning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...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68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Deep learning в научных исследованиях</a:t>
            </a:r>
            <a:endParaRPr/>
          </a:p>
        </p:txBody>
      </p:sp>
      <p:sp>
        <p:nvSpPr>
          <p:cNvPr id="558" name="Google Shape;558;p68"/>
          <p:cNvSpPr txBox="1"/>
          <p:nvPr>
            <p:ph idx="1" type="body"/>
          </p:nvPr>
        </p:nvSpPr>
        <p:spPr>
          <a:xfrm>
            <a:off x="623400" y="926775"/>
            <a:ext cx="8520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-"/>
            </a:pPr>
            <a:r>
              <a:rPr lang="ru">
                <a:solidFill>
                  <a:srgbClr val="FF0000"/>
                </a:solidFill>
              </a:rPr>
              <a:t>Для наполнения этого слайда мне нужна помощь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559" name="Google Shape;559;p68"/>
          <p:cNvSpPr txBox="1"/>
          <p:nvPr/>
        </p:nvSpPr>
        <p:spPr>
          <a:xfrm>
            <a:off x="389875" y="1450075"/>
            <a:ext cx="8098200" cy="24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Empirical models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r:id="rId3"/>
              </a:rPr>
              <a:t>GANs to denoise images of galaxies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r:id="rId4"/>
              </a:rPr>
              <a:t>Rivenson et. al. used a fully convolutional neural network (CNN) autoencoder-type architecture to recover the phase of intensity-only cell measurements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r:id="rId5"/>
              </a:rPr>
              <a:t>Wei et. al. used Deep Learning to automatically focus a microscope during live-cell microscopy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r:id="rId6"/>
              </a:rPr>
              <a:t>RL has also been applied to HVAC systems by Wei et. al.</a:t>
            </a:r>
            <a:r>
              <a:rPr lang="ru" sz="1100" u="sng">
                <a:solidFill>
                  <a:schemeClr val="hlink"/>
                </a:solidFill>
              </a:rPr>
              <a:t> </a:t>
            </a:r>
            <a:r>
              <a:rPr lang="ru" sz="1100">
                <a:solidFill>
                  <a:schemeClr val="dk1"/>
                </a:solidFill>
              </a:rPr>
              <a:t>to minimize electricity cost for buildings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“Topological data analysis of eye movements”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Докладчик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 Арсений Онучин (студент 4-го курса Факультета психологии МГУ) по совместной работе с Олегом Качаном (Сколтех)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u="sng">
                <a:solidFill>
                  <a:schemeClr val="hlink"/>
                </a:solidFill>
                <a:hlinkClick r:id="rId7"/>
              </a:rPr>
              <a:t>Expanding functional protein sequence space using generative adversarial networks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medical imaging analysis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560" name="Google Shape;560;p68"/>
          <p:cNvSpPr txBox="1"/>
          <p:nvPr/>
        </p:nvSpPr>
        <p:spPr>
          <a:xfrm>
            <a:off x="389875" y="4541600"/>
            <a:ext cx="77562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50" u="sng">
                <a:solidFill>
                  <a:schemeClr val="hlink"/>
                </a:solidFill>
                <a:hlinkClick r:id="rId8"/>
              </a:rPr>
              <a:t>A Survey of Deep Learning for Scientific Discovery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9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Deep learning в научных исследованиях</a:t>
            </a:r>
            <a:endParaRPr/>
          </a:p>
        </p:txBody>
      </p:sp>
      <p:sp>
        <p:nvSpPr>
          <p:cNvPr id="566" name="Google Shape;566;p69"/>
          <p:cNvSpPr txBox="1"/>
          <p:nvPr>
            <p:ph idx="1" type="body"/>
          </p:nvPr>
        </p:nvSpPr>
        <p:spPr>
          <a:xfrm>
            <a:off x="311700" y="1152475"/>
            <a:ext cx="8520600" cy="3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предсказание карт контактов/пространственной структуры белков (пресловутый alphafold deepmind)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использование нейронных сетей в качестве метода снижения размерности для систем с большим количеством степеней свободы</a:t>
            </a:r>
            <a:r>
              <a:rPr lang="ru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4"/>
              </a:rPr>
              <a:t>использование неройнных сетей для апроксимации тяжелых вычислений.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для предсказания эффектов мутаций (термостабильность, каталитическая активность и тд) по структуре/последовательности белка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/>
              <a:t> работы с последовательностями ДНК или белков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70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Предсказания: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обнаружение анаомалий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71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https://tele-med.ai/press-centr/novosti/rentgenologi-moskvy-sobrali-pervyj-dataset-medicinskih-snimkov-pacientov-s-podtverzhdennoj-covid-19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72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Задача курса</a:t>
            </a:r>
            <a:endParaRPr/>
          </a:p>
        </p:txBody>
      </p:sp>
      <p:sp>
        <p:nvSpPr>
          <p:cNvPr id="584" name="Google Shape;584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Мы видим что NN уже нашли применение в множестве массовых(типовых) </a:t>
            </a:r>
            <a:r>
              <a:rPr lang="ru"/>
              <a:t>задач</a:t>
            </a:r>
            <a:r>
              <a:rPr lang="ru"/>
              <a:t> которые нас окружают.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Однако каждая научная работа индивидуальна, в этом состоит сложность: только автор понимает как обрабатываются данные в его предметной области и как следует оценить результат.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Но не всегда ученые особенно из естественных или гуманитарных областей готовы самостоятельно применить ML к объекту своих исследований.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/>
              <a:t>Поэтому мы здесь ...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3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ML</a:t>
            </a:r>
            <a:endParaRPr/>
          </a:p>
        </p:txBody>
      </p:sp>
      <p:pic>
        <p:nvPicPr>
          <p:cNvPr id="590" name="Google Shape;590;p73"/>
          <p:cNvPicPr preferRelativeResize="0"/>
          <p:nvPr/>
        </p:nvPicPr>
        <p:blipFill rotWithShape="1">
          <a:blip r:embed="rId3">
            <a:alphaModFix/>
          </a:blip>
          <a:srcRect b="0" l="0" r="0" t="62414"/>
          <a:stretch/>
        </p:blipFill>
        <p:spPr>
          <a:xfrm>
            <a:off x="4023700" y="1135400"/>
            <a:ext cx="590550" cy="57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2550" y="2404575"/>
            <a:ext cx="1229250" cy="463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92" name="Google Shape;592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65050" y="2162063"/>
            <a:ext cx="1092450" cy="8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73"/>
          <p:cNvPicPr preferRelativeResize="0"/>
          <p:nvPr/>
        </p:nvPicPr>
        <p:blipFill rotWithShape="1">
          <a:blip r:embed="rId6">
            <a:alphaModFix/>
          </a:blip>
          <a:srcRect b="0" l="2884" r="0" t="0"/>
          <a:stretch/>
        </p:blipFill>
        <p:spPr>
          <a:xfrm>
            <a:off x="2270763" y="2379075"/>
            <a:ext cx="1186443" cy="6042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94" name="Google Shape;594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2850" y="2275188"/>
            <a:ext cx="1615974" cy="935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5" name="Google Shape;595;p73"/>
          <p:cNvCxnSpPr/>
          <p:nvPr/>
        </p:nvCxnSpPr>
        <p:spPr>
          <a:xfrm flipH="1">
            <a:off x="7181850" y="2646975"/>
            <a:ext cx="3282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6" name="Google Shape;596;p73"/>
          <p:cNvCxnSpPr/>
          <p:nvPr/>
        </p:nvCxnSpPr>
        <p:spPr>
          <a:xfrm>
            <a:off x="1627875" y="2681175"/>
            <a:ext cx="44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7" name="Google Shape;597;p73"/>
          <p:cNvCxnSpPr/>
          <p:nvPr/>
        </p:nvCxnSpPr>
        <p:spPr>
          <a:xfrm flipH="1">
            <a:off x="3098400" y="1696250"/>
            <a:ext cx="68400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8" name="Google Shape;598;p73"/>
          <p:cNvCxnSpPr/>
          <p:nvPr/>
        </p:nvCxnSpPr>
        <p:spPr>
          <a:xfrm>
            <a:off x="4760475" y="1627875"/>
            <a:ext cx="1292700" cy="60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9" name="Google Shape;599;p73"/>
          <p:cNvCxnSpPr/>
          <p:nvPr/>
        </p:nvCxnSpPr>
        <p:spPr>
          <a:xfrm>
            <a:off x="4356925" y="2065600"/>
            <a:ext cx="34200" cy="207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0" name="Google Shape;600;p73"/>
          <p:cNvSpPr txBox="1"/>
          <p:nvPr/>
        </p:nvSpPr>
        <p:spPr>
          <a:xfrm>
            <a:off x="998600" y="4467925"/>
            <a:ext cx="7284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Результат модели 2  +/ -    = </a:t>
            </a:r>
            <a:r>
              <a:rPr b="1" lang="ru">
                <a:solidFill>
                  <a:srgbClr val="38761D"/>
                </a:solidFill>
              </a:rPr>
              <a:t>Результат эксперимента</a:t>
            </a:r>
            <a:r>
              <a:rPr lang="ru"/>
              <a:t> = </a:t>
            </a:r>
            <a:r>
              <a:rPr lang="ru">
                <a:solidFill>
                  <a:schemeClr val="dk1"/>
                </a:solidFill>
              </a:rPr>
              <a:t>Результат модели 1   +/- </a:t>
            </a:r>
            <a:endParaRPr/>
          </a:p>
        </p:txBody>
      </p:sp>
      <p:pic>
        <p:nvPicPr>
          <p:cNvPr id="601" name="Google Shape;601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098400" y="4467926"/>
            <a:ext cx="218450" cy="301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19750" y="4500663"/>
            <a:ext cx="218450" cy="30158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3" name="Google Shape;603;p73"/>
          <p:cNvCxnSpPr>
            <a:stCxn id="593" idx="2"/>
          </p:cNvCxnSpPr>
          <p:nvPr/>
        </p:nvCxnSpPr>
        <p:spPr>
          <a:xfrm flipH="1">
            <a:off x="2038084" y="2983275"/>
            <a:ext cx="825900" cy="151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4" name="Google Shape;604;p73"/>
          <p:cNvCxnSpPr>
            <a:stCxn id="591" idx="2"/>
          </p:cNvCxnSpPr>
          <p:nvPr/>
        </p:nvCxnSpPr>
        <p:spPr>
          <a:xfrm flipH="1">
            <a:off x="6189975" y="2867600"/>
            <a:ext cx="247200" cy="172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605" name="Google Shape;605;p73"/>
          <p:cNvGrpSpPr/>
          <p:nvPr/>
        </p:nvGrpSpPr>
        <p:grpSpPr>
          <a:xfrm>
            <a:off x="376200" y="1416600"/>
            <a:ext cx="5246000" cy="3610475"/>
            <a:chOff x="376200" y="1416600"/>
            <a:chExt cx="5246000" cy="3610475"/>
          </a:xfrm>
        </p:grpSpPr>
        <p:pic>
          <p:nvPicPr>
            <p:cNvPr id="606" name="Google Shape;606;p73"/>
            <p:cNvPicPr preferRelativeResize="0"/>
            <p:nvPr/>
          </p:nvPicPr>
          <p:blipFill rotWithShape="1">
            <a:blip r:embed="rId9">
              <a:alphaModFix/>
            </a:blip>
            <a:srcRect b="52885" l="0" r="0" t="0"/>
            <a:stretch/>
          </p:blipFill>
          <p:spPr>
            <a:xfrm>
              <a:off x="3050999" y="1789867"/>
              <a:ext cx="909200" cy="2847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07" name="Google Shape;607;p73"/>
            <p:cNvSpPr txBox="1"/>
            <p:nvPr/>
          </p:nvSpPr>
          <p:spPr>
            <a:xfrm>
              <a:off x="894192" y="1416600"/>
              <a:ext cx="15135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75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6AA84F"/>
                </a:buClr>
                <a:buSzPts val="1400"/>
                <a:buAutoNum type="arabicPeriod"/>
              </a:pPr>
              <a:r>
                <a:rPr b="1" lang="ru">
                  <a:solidFill>
                    <a:srgbClr val="6AA84F"/>
                  </a:solidFill>
                </a:rPr>
                <a:t>Данные</a:t>
              </a:r>
              <a:endParaRPr b="1">
                <a:solidFill>
                  <a:srgbClr val="6AA84F"/>
                </a:solidFill>
              </a:endParaRPr>
            </a:p>
          </p:txBody>
        </p:sp>
        <p:cxnSp>
          <p:nvCxnSpPr>
            <p:cNvPr id="608" name="Google Shape;608;p73"/>
            <p:cNvCxnSpPr/>
            <p:nvPr/>
          </p:nvCxnSpPr>
          <p:spPr>
            <a:xfrm>
              <a:off x="2407692" y="1646400"/>
              <a:ext cx="574500" cy="166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09" name="Google Shape;609;p73"/>
            <p:cNvSpPr txBox="1"/>
            <p:nvPr/>
          </p:nvSpPr>
          <p:spPr>
            <a:xfrm>
              <a:off x="376200" y="3549750"/>
              <a:ext cx="22161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>
                  <a:solidFill>
                    <a:srgbClr val="6AA84F"/>
                  </a:solidFill>
                </a:rPr>
                <a:t>2. Оценка результата</a:t>
              </a:r>
              <a:endParaRPr b="1">
                <a:solidFill>
                  <a:srgbClr val="6AA84F"/>
                </a:solidFill>
              </a:endParaRPr>
            </a:p>
          </p:txBody>
        </p:sp>
        <p:cxnSp>
          <p:nvCxnSpPr>
            <p:cNvPr id="610" name="Google Shape;610;p73"/>
            <p:cNvCxnSpPr/>
            <p:nvPr/>
          </p:nvCxnSpPr>
          <p:spPr>
            <a:xfrm>
              <a:off x="1558550" y="4009350"/>
              <a:ext cx="184800" cy="253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11" name="Google Shape;611;p73"/>
            <p:cNvSpPr/>
            <p:nvPr/>
          </p:nvSpPr>
          <p:spPr>
            <a:xfrm>
              <a:off x="1032800" y="4295375"/>
              <a:ext cx="4589400" cy="731700"/>
            </a:xfrm>
            <a:prstGeom prst="ellipse">
              <a:avLst/>
            </a:prstGeom>
            <a:noFill/>
            <a:ln cap="flat" cmpd="sng" w="9525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История нейронных сетей  </a:t>
            </a:r>
            <a:endParaRPr/>
          </a:p>
        </p:txBody>
      </p:sp>
      <p:sp>
        <p:nvSpPr>
          <p:cNvPr id="154" name="Google Shape;154;p29"/>
          <p:cNvSpPr txBox="1"/>
          <p:nvPr>
            <p:ph idx="1" type="body"/>
          </p:nvPr>
        </p:nvSpPr>
        <p:spPr>
          <a:xfrm>
            <a:off x="275975" y="1017600"/>
            <a:ext cx="8520600" cy="40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/>
              <a:t>1957 Перцептрон,  Фрэнк Розенблатт</a:t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2000"/>
              <a:t>1959 Hubel &amp; Wiesel</a:t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2000"/>
              <a:t>1959 "The XOR affair" Marvin Minsky, Seymour Papert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2000"/>
              <a:t>1975 Cognitron: A self-organizing multilayered neural network K.Fukushima, </a:t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2000"/>
              <a:t>1986 Backpropagation Rumelhart, Hinton &amp; Williams ( 1974 А. И. Галушкин)</a:t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2000"/>
              <a:t>1989 LeNet.  LeCun,  et al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2000"/>
              <a:t>2012 AlexNet Krizhevsky et al</a:t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74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400"/>
              </a:spcAft>
              <a:buNone/>
            </a:pPr>
            <a:r>
              <a:rPr lang="ru"/>
              <a:t>Машинное обучение</a:t>
            </a:r>
            <a:endParaRPr/>
          </a:p>
        </p:txBody>
      </p:sp>
      <p:pic>
        <p:nvPicPr>
          <p:cNvPr id="617" name="Google Shape;617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625" y="1170000"/>
            <a:ext cx="7167073" cy="382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ImageNet</a:t>
            </a:r>
            <a:endParaRPr/>
          </a:p>
        </p:txBody>
      </p:sp>
      <p:pic>
        <p:nvPicPr>
          <p:cNvPr id="160" name="Google Shape;1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000"/>
            <a:ext cx="8368282" cy="38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ImageNet: Large Scale Visual Recognition Challenge (ILSVRC)</a:t>
            </a:r>
            <a:endParaRPr/>
          </a:p>
        </p:txBody>
      </p:sp>
      <p:pic>
        <p:nvPicPr>
          <p:cNvPr id="166" name="Google Shape;1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775" y="1696500"/>
            <a:ext cx="3934225" cy="285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4525" y="2571747"/>
            <a:ext cx="1684850" cy="192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1"/>
          <p:cNvPicPr preferRelativeResize="0"/>
          <p:nvPr/>
        </p:nvPicPr>
        <p:blipFill rotWithShape="1">
          <a:blip r:embed="rId5">
            <a:alphaModFix/>
          </a:blip>
          <a:srcRect b="0" l="5490" r="0" t="0"/>
          <a:stretch/>
        </p:blipFill>
        <p:spPr>
          <a:xfrm>
            <a:off x="218875" y="1097213"/>
            <a:ext cx="1803475" cy="348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1"/>
          <p:cNvSpPr txBox="1"/>
          <p:nvPr/>
        </p:nvSpPr>
        <p:spPr>
          <a:xfrm>
            <a:off x="6276525" y="4683300"/>
            <a:ext cx="23829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http://www.image-net.org/</a:t>
            </a:r>
            <a:endParaRPr/>
          </a:p>
        </p:txBody>
      </p:sp>
      <p:sp>
        <p:nvSpPr>
          <p:cNvPr id="170" name="Google Shape;170;p31"/>
          <p:cNvSpPr txBox="1"/>
          <p:nvPr/>
        </p:nvSpPr>
        <p:spPr>
          <a:xfrm>
            <a:off x="5386300" y="1375800"/>
            <a:ext cx="3003300" cy="12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14M изображений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1000 классов</a:t>
            </a:r>
            <a:endParaRPr sz="2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2012 - 2020</a:t>
            </a:r>
            <a:endParaRPr/>
          </a:p>
        </p:txBody>
      </p:sp>
      <p:pic>
        <p:nvPicPr>
          <p:cNvPr id="176" name="Google Shape;1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000"/>
            <a:ext cx="8839200" cy="3541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2012 - 2020</a:t>
            </a:r>
            <a:endParaRPr/>
          </a:p>
        </p:txBody>
      </p:sp>
      <p:pic>
        <p:nvPicPr>
          <p:cNvPr id="182" name="Google Shape;1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850" y="1134025"/>
            <a:ext cx="7264570" cy="38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